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71" r:id="rId3"/>
  </p:sldMasterIdLst>
  <p:notesMasterIdLst>
    <p:notesMasterId r:id="rId70"/>
  </p:notesMasterIdLst>
  <p:sldIdLst>
    <p:sldId id="256" r:id="rId4"/>
    <p:sldId id="257" r:id="rId5"/>
    <p:sldId id="279" r:id="rId6"/>
    <p:sldId id="278" r:id="rId7"/>
    <p:sldId id="261" r:id="rId8"/>
    <p:sldId id="262" r:id="rId9"/>
    <p:sldId id="263" r:id="rId10"/>
    <p:sldId id="280" r:id="rId11"/>
    <p:sldId id="264" r:id="rId12"/>
    <p:sldId id="265" r:id="rId13"/>
    <p:sldId id="266" r:id="rId14"/>
    <p:sldId id="267" r:id="rId15"/>
    <p:sldId id="274" r:id="rId16"/>
    <p:sldId id="275" r:id="rId17"/>
    <p:sldId id="276" r:id="rId18"/>
    <p:sldId id="284" r:id="rId19"/>
    <p:sldId id="281" r:id="rId20"/>
    <p:sldId id="716" r:id="rId21"/>
    <p:sldId id="282" r:id="rId22"/>
    <p:sldId id="717" r:id="rId23"/>
    <p:sldId id="283" r:id="rId24"/>
    <p:sldId id="327" r:id="rId25"/>
    <p:sldId id="268" r:id="rId26"/>
    <p:sldId id="272" r:id="rId27"/>
    <p:sldId id="271" r:id="rId28"/>
    <p:sldId id="270" r:id="rId29"/>
    <p:sldId id="269" r:id="rId30"/>
    <p:sldId id="273" r:id="rId31"/>
    <p:sldId id="294" r:id="rId32"/>
    <p:sldId id="295" r:id="rId33"/>
    <p:sldId id="286" r:id="rId34"/>
    <p:sldId id="296" r:id="rId35"/>
    <p:sldId id="287" r:id="rId36"/>
    <p:sldId id="297" r:id="rId37"/>
    <p:sldId id="298" r:id="rId38"/>
    <p:sldId id="299" r:id="rId39"/>
    <p:sldId id="289" r:id="rId40"/>
    <p:sldId id="300" r:id="rId41"/>
    <p:sldId id="301" r:id="rId42"/>
    <p:sldId id="325" r:id="rId43"/>
    <p:sldId id="305" r:id="rId44"/>
    <p:sldId id="303" r:id="rId45"/>
    <p:sldId id="291" r:id="rId46"/>
    <p:sldId id="304" r:id="rId47"/>
    <p:sldId id="292" r:id="rId48"/>
    <p:sldId id="306" r:id="rId49"/>
    <p:sldId id="293"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25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6"/>
    <p:restoredTop sz="72969" autoAdjust="0"/>
  </p:normalViewPr>
  <p:slideViewPr>
    <p:cSldViewPr snapToGrid="0">
      <p:cViewPr varScale="1">
        <p:scale>
          <a:sx n="94" d="100"/>
          <a:sy n="94" d="100"/>
        </p:scale>
        <p:origin x="13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A76DC9D-C34C-4127-8112-CA35BCCCD542}" type="datetimeFigureOut">
              <a:rPr lang="en-US" smtClean="0"/>
              <a:pPr/>
              <a:t>7/30/20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AE54227A-E1E0-41DF-805D-CD0BD5C453C7}" type="slidenum">
              <a:rPr lang="en-US" smtClean="0"/>
              <a:pPr/>
              <a:t>‹#›</a:t>
            </a:fld>
            <a:endParaRPr lang="en-US" dirty="0"/>
          </a:p>
        </p:txBody>
      </p:sp>
    </p:spTree>
    <p:extLst>
      <p:ext uri="{BB962C8B-B14F-4D97-AF65-F5344CB8AC3E}">
        <p14:creationId xmlns:p14="http://schemas.microsoft.com/office/powerpoint/2010/main" val="259078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81532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eaLnBrk="1" hangingPunct="1">
              <a:spcBef>
                <a:spcPct val="0"/>
              </a:spcBef>
            </a:pPr>
            <a:endParaRPr lang="en-US" altLang="en-US" dirty="0"/>
          </a:p>
        </p:txBody>
      </p:sp>
    </p:spTree>
    <p:extLst>
      <p:ext uri="{BB962C8B-B14F-4D97-AF65-F5344CB8AC3E}">
        <p14:creationId xmlns:p14="http://schemas.microsoft.com/office/powerpoint/2010/main" val="309831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eaLnBrk="1" hangingPunct="1">
              <a:spcBef>
                <a:spcPct val="0"/>
              </a:spcBef>
            </a:pPr>
            <a:endParaRPr lang="en-US" altLang="en-US" dirty="0"/>
          </a:p>
        </p:txBody>
      </p:sp>
    </p:spTree>
    <p:extLst>
      <p:ext uri="{BB962C8B-B14F-4D97-AF65-F5344CB8AC3E}">
        <p14:creationId xmlns:p14="http://schemas.microsoft.com/office/powerpoint/2010/main" val="362630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latin typeface="Cambria"/>
                <a:cs typeface="Cambria"/>
              </a:rPr>
              <a:t>Determining the price elasticity of demand for a product or service involves calculating the responsiveness of quantity demanded to a change in the price. The chart below gives the actual price elasticity of demand for ten common products and services. Remember, the number is always negative because of the inverse relationship between price and the quantity demanded. Why is price elasticity of demand important? It reveals consumer behavior and allows for better pricing strategies by businesses.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Why is demand for coffee relatively inelastic?</a:t>
            </a:r>
            <a:endParaRPr lang="en-US" i="1" dirty="0"/>
          </a:p>
          <a:p>
            <a:pPr marL="228600" indent="-228600">
              <a:buAutoNum type="arabicPeriod"/>
            </a:pPr>
            <a:r>
              <a:rPr lang="en-US" dirty="0"/>
              <a:t>For business owners, why is it important to understand whether demand for their products is elastic or inelastic?</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1186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latin typeface="Cambria"/>
                <a:cs typeface="Cambria"/>
              </a:rPr>
              <a:t>Determining the price elasticity of demand for a product or service involves calculating the responsiveness of quantity demanded to a change in the price. The chart below gives the actual price elasticity of demand for ten common products and services. Remember, the number is always negative because of the inverse relationship between price and the quantity demanded. Why is price elasticity of demand important? It reveals consumer behavior and allows for better pricing strategies by businesses.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Why is demand for coffee relatively inelastic?</a:t>
            </a:r>
            <a:endParaRPr lang="en-US" i="1" dirty="0"/>
          </a:p>
          <a:p>
            <a:pPr marL="228600" indent="-228600">
              <a:buAutoNum type="arabicPeriod"/>
            </a:pPr>
            <a:r>
              <a:rPr lang="en-US" dirty="0"/>
              <a:t>For business owners, why is it important to understand whether demand for their products is elastic or inelastic?</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59841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latin typeface="Cambria"/>
                <a:cs typeface="Cambria"/>
              </a:rPr>
              <a:t>Determining the price elasticity of demand for a product or service involves calculating the responsiveness of quantity demanded to a change in the price. The chart below gives the actual price elasticity of demand for ten common products and services. Remember, the number is always negative because of the inverse relationship between price and the quantity demanded. Why is price elasticity of demand important? It reveals consumer behavior and allows for better pricing strategies by businesses.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Why is demand for coffee relatively inelastic?</a:t>
            </a:r>
            <a:endParaRPr lang="en-US" i="1" dirty="0"/>
          </a:p>
          <a:p>
            <a:pPr marL="228600" indent="-228600">
              <a:buAutoNum type="arabicPeriod"/>
            </a:pPr>
            <a:r>
              <a:rPr lang="en-US" dirty="0"/>
              <a:t>For business owners, why is it important to understand whether demand for their products is elastic or inelastic?</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93197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30118FDB-05DF-4CB0-8F3B-F682875E3D99}" type="slidenum">
              <a:rPr lang="en-US" altLang="en-US" sz="1200">
                <a:latin typeface="Cambria"/>
              </a:rPr>
              <a:pPr/>
              <a:t>16</a:t>
            </a:fld>
            <a:endParaRPr lang="en-US" altLang="en-US" sz="1200" dirty="0">
              <a:latin typeface="Cambria"/>
            </a:endParaRPr>
          </a:p>
        </p:txBody>
      </p:sp>
      <p:sp>
        <p:nvSpPr>
          <p:cNvPr id="56323" name="Rectangle 2"/>
          <p:cNvSpPr>
            <a:spLocks noGrp="1" noRot="1" noChangeAspect="1" noChangeArrowheads="1" noTextEdit="1"/>
          </p:cNvSpPr>
          <p:nvPr>
            <p:ph type="sldImg"/>
          </p:nvPr>
        </p:nvSpPr>
        <p:spPr>
          <a:xfrm>
            <a:off x="685800" y="1143000"/>
            <a:ext cx="5486400" cy="3086100"/>
          </a:xfrm>
          <a:ln/>
        </p:spPr>
      </p:sp>
      <p:sp>
        <p:nvSpPr>
          <p:cNvPr id="56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mbria"/>
            </a:endParaRPr>
          </a:p>
        </p:txBody>
      </p:sp>
    </p:spTree>
    <p:extLst>
      <p:ext uri="{BB962C8B-B14F-4D97-AF65-F5344CB8AC3E}">
        <p14:creationId xmlns:p14="http://schemas.microsoft.com/office/powerpoint/2010/main" val="938449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Determinants: What </a:t>
            </a:r>
            <a:r>
              <a:rPr lang="en-US" altLang="en-US" u="sng" dirty="0"/>
              <a:t>determines</a:t>
            </a:r>
            <a:r>
              <a:rPr lang="en-US" altLang="en-US" dirty="0"/>
              <a:t> whether demand is elastic or inelastic?</a:t>
            </a:r>
          </a:p>
          <a:p>
            <a:endParaRPr lang="en-US" altLang="en-US" dirty="0"/>
          </a:p>
          <a:p>
            <a:r>
              <a:rPr lang="en-US" altLang="en-US" b="1" dirty="0"/>
              <a:t>Goods with lots of substitutes:</a:t>
            </a:r>
            <a:endParaRPr lang="en-US" altLang="en-US" dirty="0"/>
          </a:p>
          <a:p>
            <a:r>
              <a:rPr lang="en-US" altLang="en-US" dirty="0"/>
              <a:t>For brand name products, I like to use toiletries (toothpaste, deodorant, shampoo) as examples. Also, breakfast cereals have a lot of brand-name substitutes.</a:t>
            </a:r>
          </a:p>
          <a:p>
            <a:r>
              <a:rPr lang="en-US" altLang="en-US" dirty="0"/>
              <a:t>One type of fruit or vegetable can substitute for another kind. No apples today? I</a:t>
            </a:r>
            <a:r>
              <a:rPr lang="en-US" altLang="ja-JP" dirty="0"/>
              <a:t>'ll get a banana or orange instead.</a:t>
            </a:r>
          </a:p>
          <a:p>
            <a:r>
              <a:rPr lang="en-US" altLang="en-US" dirty="0"/>
              <a:t>The price change intuition follows closely. Unless you are extremely brand loyal, an increase in the price of your shampoo may cause you to buy another substitute brand.</a:t>
            </a:r>
          </a:p>
          <a:p>
            <a:endParaRPr lang="en-US" altLang="en-US" dirty="0"/>
          </a:p>
          <a:p>
            <a:r>
              <a:rPr lang="en-US" altLang="en-US" b="1" dirty="0"/>
              <a:t>Goods with no good substitutes:</a:t>
            </a:r>
            <a:endParaRPr lang="en-US" altLang="en-US" dirty="0"/>
          </a:p>
          <a:p>
            <a:r>
              <a:rPr lang="en-US" altLang="en-US" dirty="0"/>
              <a:t>Can</a:t>
            </a:r>
            <a:r>
              <a:rPr lang="en-US" altLang="ja-JP" dirty="0"/>
              <a:t>'t replace drinking water or electricity; only one Super Bowl, accept no substitutes!</a:t>
            </a:r>
          </a:p>
          <a:p>
            <a:r>
              <a:rPr lang="en-US" altLang="en-US" dirty="0"/>
              <a:t>With a price increase in electricity, we don</a:t>
            </a:r>
            <a:r>
              <a:rPr lang="en-US" altLang="ja-JP" dirty="0"/>
              <a:t>'t turn our air conditioning off. We may make SMALL changes, but nothing drastic.</a:t>
            </a:r>
          </a:p>
          <a:p>
            <a:endParaRPr lang="en-US" altLang="en-US" dirty="0"/>
          </a:p>
          <a:p>
            <a:endParaRPr lang="en-US" altLang="en-US" dirty="0"/>
          </a:p>
        </p:txBody>
      </p:sp>
    </p:spTree>
    <p:extLst>
      <p:ext uri="{BB962C8B-B14F-4D97-AF65-F5344CB8AC3E}">
        <p14:creationId xmlns:p14="http://schemas.microsoft.com/office/powerpoint/2010/main" val="2519754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a:lstStyle/>
          <a:p>
            <a:pPr marL="0" lvl="1"/>
            <a:r>
              <a:rPr lang="en-US" b="1" i="1" dirty="0">
                <a:cs typeface="MS PGothic" pitchFamily="34" charset="-128"/>
              </a:rPr>
              <a:t>Lecture notes:</a:t>
            </a:r>
          </a:p>
          <a:p>
            <a:r>
              <a:rPr lang="en-US" dirty="0"/>
              <a:t>When the price of a good rises, the consumer will typically want to buy less.</a:t>
            </a:r>
          </a:p>
          <a:p>
            <a:endParaRPr lang="en-US" dirty="0"/>
          </a:p>
          <a:p>
            <a:r>
              <a:rPr lang="en-US" dirty="0"/>
              <a:t>Ask students to suggest some "necessities" in their lives. </a:t>
            </a:r>
          </a:p>
          <a:p>
            <a:endParaRPr lang="en-US" dirty="0"/>
          </a:p>
          <a:p>
            <a:r>
              <a:rPr lang="en-US" dirty="0"/>
              <a:t>Some possible "necessities" include:</a:t>
            </a:r>
          </a:p>
          <a:p>
            <a:pPr marL="171450" indent="-171450">
              <a:buFont typeface="Arial" charset="0"/>
              <a:buChar char="•"/>
            </a:pPr>
            <a:r>
              <a:rPr lang="en-US" dirty="0"/>
              <a:t>Electricity</a:t>
            </a:r>
          </a:p>
          <a:p>
            <a:pPr marL="171450" indent="-171450">
              <a:buFont typeface="Arial" charset="0"/>
              <a:buChar char="•"/>
            </a:pPr>
            <a:r>
              <a:rPr lang="en-US" dirty="0"/>
              <a:t>Internet</a:t>
            </a:r>
          </a:p>
          <a:p>
            <a:pPr marL="171450" indent="-171450">
              <a:buFont typeface="Arial" charset="0"/>
              <a:buChar char="•"/>
            </a:pPr>
            <a:r>
              <a:rPr lang="en-US" dirty="0"/>
              <a:t>Gasoline</a:t>
            </a:r>
          </a:p>
          <a:p>
            <a:pPr marL="171450" indent="-171450">
              <a:buFont typeface="Arial" charset="0"/>
              <a:buChar char="•"/>
            </a:pPr>
            <a:r>
              <a:rPr lang="en-US" dirty="0"/>
              <a:t>Mobile phone service</a:t>
            </a:r>
          </a:p>
          <a:p>
            <a:pPr marL="171450" indent="-171450">
              <a:buFont typeface="Arial" charset="0"/>
              <a:buChar char="•"/>
            </a:pPr>
            <a:r>
              <a:rPr lang="en-US" dirty="0"/>
              <a:t>Clean water</a:t>
            </a:r>
          </a:p>
          <a:p>
            <a:pPr marL="171450" indent="-171450">
              <a:buFont typeface="Arial" charset="0"/>
              <a:buChar char="•"/>
            </a:pPr>
            <a:r>
              <a:rPr lang="en-US" dirty="0"/>
              <a:t>Medication</a:t>
            </a:r>
          </a:p>
          <a:p>
            <a:pPr marL="171450" indent="-171450">
              <a:buFont typeface="Arial" charset="0"/>
              <a:buChar char="•"/>
            </a:pPr>
            <a:r>
              <a:rPr lang="en-US" dirty="0"/>
              <a:t>Toilet paper</a:t>
            </a:r>
          </a:p>
          <a:p>
            <a:pPr>
              <a:buFontTx/>
              <a:buChar char="•"/>
            </a:pPr>
            <a:endParaRPr lang="en-US" dirty="0"/>
          </a:p>
          <a:p>
            <a:r>
              <a:rPr lang="en-US" dirty="0"/>
              <a:t>Now, ask them to list true "luxuries."</a:t>
            </a:r>
          </a:p>
          <a:p>
            <a:endParaRPr lang="en-US" dirty="0"/>
          </a:p>
          <a:p>
            <a:r>
              <a:rPr lang="en-US" dirty="0"/>
              <a:t>Some possible "luxuries" include:</a:t>
            </a:r>
          </a:p>
          <a:p>
            <a:pPr marL="171450" indent="-171450">
              <a:buFont typeface="Arial" charset="0"/>
              <a:buChar char="•"/>
            </a:pPr>
            <a:r>
              <a:rPr lang="en-US" dirty="0"/>
              <a:t>Vacations</a:t>
            </a:r>
          </a:p>
          <a:p>
            <a:pPr marL="171450" indent="-171450">
              <a:buFont typeface="Arial" charset="0"/>
              <a:buChar char="•"/>
            </a:pPr>
            <a:r>
              <a:rPr lang="en-US" dirty="0"/>
              <a:t>Dining out</a:t>
            </a:r>
          </a:p>
          <a:p>
            <a:pPr marL="171450" indent="-171450">
              <a:buFont typeface="Arial" charset="0"/>
              <a:buChar char="•"/>
            </a:pPr>
            <a:r>
              <a:rPr lang="en-US" dirty="0"/>
              <a:t>Jewelry</a:t>
            </a:r>
          </a:p>
          <a:p>
            <a:pPr marL="171450" indent="-171450">
              <a:buFont typeface="Arial" charset="0"/>
              <a:buChar char="•"/>
            </a:pPr>
            <a:r>
              <a:rPr lang="en-US" dirty="0"/>
              <a:t>Designer clothes</a:t>
            </a:r>
          </a:p>
          <a:p>
            <a:pPr marL="171450" indent="-171450">
              <a:buFont typeface="Arial" charset="0"/>
              <a:buChar char="•"/>
            </a:pPr>
            <a:r>
              <a:rPr lang="en-US" dirty="0"/>
              <a:t>Imported beers</a:t>
            </a:r>
          </a:p>
          <a:p>
            <a:pPr>
              <a:buFontTx/>
              <a:buChar char="•"/>
            </a:pPr>
            <a:endParaRPr lang="en-US" dirty="0"/>
          </a:p>
          <a:p>
            <a:r>
              <a:rPr lang="en-US" dirty="0"/>
              <a:t>Follow up by asking them to consider how they would respond to a 10 percent change in the price of each.</a:t>
            </a:r>
          </a:p>
          <a:p>
            <a:pPr marL="171450" indent="-171450">
              <a:buFont typeface="Arial" charset="0"/>
              <a:buChar char="•"/>
            </a:pPr>
            <a:r>
              <a:rPr lang="en-US" dirty="0"/>
              <a:t>For which goods will they alter their purchases by the largest amount?</a:t>
            </a:r>
          </a:p>
          <a:p>
            <a:pPr marL="171450" indent="-171450">
              <a:buFont typeface="Arial" charset="0"/>
              <a:buChar char="•"/>
            </a:pPr>
            <a:endParaRPr lang="en-US" dirty="0"/>
          </a:p>
          <a:p>
            <a:pPr marL="0" indent="0">
              <a:buFont typeface="Arial" charset="0"/>
              <a:buNone/>
            </a:pPr>
            <a:r>
              <a:rPr lang="en-US" dirty="0"/>
              <a:t>[pills: Michelle Del </a:t>
            </a:r>
            <a:r>
              <a:rPr lang="en-US" dirty="0" err="1"/>
              <a:t>Guercio</a:t>
            </a:r>
            <a:r>
              <a:rPr lang="en-US" dirty="0"/>
              <a:t> / Photo Researchers / Getty Images/; ring: © </a:t>
            </a:r>
            <a:r>
              <a:rPr lang="en-US" dirty="0" err="1"/>
              <a:t>Ragoarts</a:t>
            </a:r>
            <a:r>
              <a:rPr lang="en-US" dirty="0"/>
              <a:t> | </a:t>
            </a:r>
            <a:r>
              <a:rPr lang="en-US" dirty="0" err="1"/>
              <a:t>Dreamstime.com</a:t>
            </a:r>
            <a:r>
              <a:rPr lang="en-US" dirty="0"/>
              <a:t>]</a:t>
            </a:r>
          </a:p>
        </p:txBody>
      </p:sp>
    </p:spTree>
    <p:extLst>
      <p:ext uri="{BB962C8B-B14F-4D97-AF65-F5344CB8AC3E}">
        <p14:creationId xmlns:p14="http://schemas.microsoft.com/office/powerpoint/2010/main" val="839131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Thinking about buying a new car? A 20% sale could greatly influence your decision to buy that vehicle (as opposed to another vehicle that is not on sale). You may call home to mom to brag about 20% savings on a car, but you won</a:t>
            </a:r>
            <a:r>
              <a:rPr lang="en-US" altLang="ja-JP" dirty="0"/>
              <a:t>'t call to tell her you saved 20% on a candy bar.</a:t>
            </a:r>
          </a:p>
          <a:p>
            <a:endParaRPr lang="en-US" altLang="en-US" dirty="0"/>
          </a:p>
          <a:p>
            <a:r>
              <a:rPr lang="en-US" altLang="en-US" dirty="0"/>
              <a:t>Also, if you visited a car dealer with the intent of buying a car, and found out that car was 50% more expensive than you thought, you would most likely not buy the car. On the other hand, if you wanted to buy a candy bar and found out it was 50% more expensive than you thought, this would probably not deter you from buying your favorite candy bar.</a:t>
            </a:r>
          </a:p>
        </p:txBody>
      </p:sp>
    </p:spTree>
    <p:extLst>
      <p:ext uri="{BB962C8B-B14F-4D97-AF65-F5344CB8AC3E}">
        <p14:creationId xmlns:p14="http://schemas.microsoft.com/office/powerpoint/2010/main" val="56773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a:lstStyle/>
          <a:p>
            <a:pPr marL="0" lvl="1"/>
            <a:r>
              <a:rPr lang="en-US" b="1" i="1" dirty="0">
                <a:latin typeface="Cambria" panose="02040503050406030204" pitchFamily="18" charset="0"/>
                <a:cs typeface="MS PGothic" pitchFamily="34" charset="-128"/>
              </a:rPr>
              <a:t>Lecture notes:</a:t>
            </a:r>
          </a:p>
          <a:p>
            <a:endParaRPr lang="en-US" dirty="0">
              <a:latin typeface="Cambria" panose="02040503050406030204" pitchFamily="18" charset="0"/>
            </a:endParaRPr>
          </a:p>
          <a:p>
            <a:r>
              <a:rPr lang="en-US" dirty="0">
                <a:latin typeface="Cambria" panose="02040503050406030204" pitchFamily="18" charset="0"/>
              </a:rPr>
              <a:t>Examples of broadly defined:</a:t>
            </a:r>
          </a:p>
          <a:p>
            <a:pPr marL="171450" indent="-171450">
              <a:buFont typeface="Arial" charset="0"/>
              <a:buChar char="•"/>
            </a:pPr>
            <a:r>
              <a:rPr lang="en-US" dirty="0">
                <a:latin typeface="Cambria" panose="02040503050406030204" pitchFamily="18" charset="0"/>
              </a:rPr>
              <a:t>Ice cream</a:t>
            </a:r>
          </a:p>
          <a:p>
            <a:pPr marL="171450" indent="-171450">
              <a:buFont typeface="Arial" charset="0"/>
              <a:buChar char="•"/>
            </a:pPr>
            <a:r>
              <a:rPr lang="en-US" dirty="0">
                <a:latin typeface="Cambria" panose="02040503050406030204" pitchFamily="18" charset="0"/>
              </a:rPr>
              <a:t>Breakfast cereal</a:t>
            </a:r>
          </a:p>
          <a:p>
            <a:pPr marL="171450" indent="-171450">
              <a:buFont typeface="Arial" charset="0"/>
              <a:buChar char="•"/>
            </a:pPr>
            <a:r>
              <a:rPr lang="en-US" dirty="0">
                <a:latin typeface="Cambria" panose="02040503050406030204" pitchFamily="18" charset="0"/>
              </a:rPr>
              <a:t>Cars</a:t>
            </a:r>
          </a:p>
          <a:p>
            <a:pPr marL="171450" indent="-171450">
              <a:buFont typeface="Arial" charset="0"/>
              <a:buChar char="•"/>
            </a:pPr>
            <a:r>
              <a:rPr lang="en-US" dirty="0">
                <a:latin typeface="Cambria" panose="02040503050406030204" pitchFamily="18" charset="0"/>
              </a:rPr>
              <a:t>TVs</a:t>
            </a:r>
          </a:p>
          <a:p>
            <a:endParaRPr lang="en-US" dirty="0">
              <a:latin typeface="Cambria" panose="02040503050406030204" pitchFamily="18" charset="0"/>
            </a:endParaRPr>
          </a:p>
          <a:p>
            <a:r>
              <a:rPr lang="en-US" dirty="0">
                <a:latin typeface="Cambria" panose="02040503050406030204" pitchFamily="18" charset="0"/>
              </a:rPr>
              <a:t>Examples of narrowly defined:</a:t>
            </a:r>
          </a:p>
          <a:p>
            <a:pPr marL="171450" indent="-171450">
              <a:buFont typeface="Arial" charset="0"/>
              <a:buChar char="•"/>
            </a:pPr>
            <a:r>
              <a:rPr lang="en-US" dirty="0">
                <a:latin typeface="Cambria" panose="02040503050406030204" pitchFamily="18" charset="0"/>
              </a:rPr>
              <a:t>Breyer's French vanilla ice cream</a:t>
            </a:r>
          </a:p>
          <a:p>
            <a:pPr marL="171450" indent="-171450">
              <a:buFont typeface="Arial" charset="0"/>
              <a:buChar char="•"/>
            </a:pPr>
            <a:r>
              <a:rPr lang="en-US" dirty="0">
                <a:latin typeface="Cambria" panose="02040503050406030204" pitchFamily="18" charset="0"/>
              </a:rPr>
              <a:t>Kellogg's Frosted Flakes</a:t>
            </a:r>
          </a:p>
          <a:p>
            <a:pPr marL="171450" indent="-171450">
              <a:buFont typeface="Arial" charset="0"/>
              <a:buChar char="•"/>
            </a:pPr>
            <a:r>
              <a:rPr lang="en-US" dirty="0">
                <a:latin typeface="Cambria" panose="02040503050406030204" pitchFamily="18" charset="0"/>
              </a:rPr>
              <a:t>Toyota RAV4</a:t>
            </a:r>
          </a:p>
          <a:p>
            <a:pPr marL="171450" indent="-171450">
              <a:buFont typeface="Arial" charset="0"/>
              <a:buChar char="•"/>
            </a:pPr>
            <a:r>
              <a:rPr lang="en-US" dirty="0">
                <a:latin typeface="Cambria" panose="02040503050406030204" pitchFamily="18" charset="0"/>
              </a:rPr>
              <a:t>Sanyo 46" Smart TV</a:t>
            </a:r>
          </a:p>
          <a:p>
            <a:pPr>
              <a:buFontTx/>
              <a:buChar char="•"/>
            </a:pPr>
            <a:endParaRPr lang="en-US" dirty="0">
              <a:latin typeface="Cambria" panose="02040503050406030204" pitchFamily="18" charset="0"/>
            </a:endParaRPr>
          </a:p>
          <a:p>
            <a:r>
              <a:rPr lang="en-US" dirty="0">
                <a:latin typeface="Cambria" panose="02040503050406030204" pitchFamily="18" charset="0"/>
              </a:rPr>
              <a:t>Ask students if they can come up with an explanation for why the demand for a specific brand of a good will be more price elastic.</a:t>
            </a:r>
          </a:p>
          <a:p>
            <a:endParaRPr lang="en-US" dirty="0">
              <a:latin typeface="Cambria" panose="02040503050406030204" pitchFamily="18" charset="0"/>
            </a:endParaRPr>
          </a:p>
          <a:p>
            <a:r>
              <a:rPr lang="en-US" dirty="0">
                <a:latin typeface="Cambria" panose="02040503050406030204" pitchFamily="18" charset="0"/>
              </a:rPr>
              <a:t>[</a:t>
            </a:r>
            <a:r>
              <a:rPr lang="en-US" sz="1200" b="0" i="0" u="none" strike="noStrike" kern="1200" dirty="0">
                <a:solidFill>
                  <a:schemeClr val="tx1"/>
                </a:solidFill>
                <a:effectLst/>
                <a:latin typeface="Cambria" panose="02040503050406030204" pitchFamily="18" charset="0"/>
                <a:ea typeface="MS PGothic" pitchFamily="34" charset="-128"/>
                <a:cs typeface="MS PGothic" pitchFamily="34" charset="-128"/>
              </a:rPr>
              <a:t>© Cobalt88 | </a:t>
            </a:r>
            <a:r>
              <a:rPr lang="en-US" sz="1200" b="0" i="0" u="none" strike="noStrike" kern="1200" dirty="0" err="1">
                <a:solidFill>
                  <a:schemeClr val="tx1"/>
                </a:solidFill>
                <a:effectLst/>
                <a:latin typeface="Cambria" panose="02040503050406030204" pitchFamily="18" charset="0"/>
                <a:ea typeface="MS PGothic" pitchFamily="34" charset="-128"/>
                <a:cs typeface="MS PGothic" pitchFamily="34" charset="-128"/>
              </a:rPr>
              <a:t>Dreamstime.com</a:t>
            </a:r>
            <a:r>
              <a:rPr lang="en-US" sz="1200" b="0" i="0" u="none" strike="noStrike" kern="1200" dirty="0">
                <a:solidFill>
                  <a:schemeClr val="tx1"/>
                </a:solidFill>
                <a:effectLst/>
                <a:latin typeface="Cambria" panose="02040503050406030204" pitchFamily="18" charset="0"/>
                <a:ea typeface="MS PGothic" pitchFamily="34" charset="-128"/>
                <a:cs typeface="MS PGothic" pitchFamily="34" charset="-128"/>
              </a:rPr>
              <a:t>]</a:t>
            </a:r>
            <a:endParaRPr lang="en-US" dirty="0">
              <a:latin typeface="Cambria" panose="02040503050406030204" pitchFamily="18" charset="0"/>
            </a:endParaRPr>
          </a:p>
          <a:p>
            <a:pPr marL="0" lvl="1"/>
            <a:endParaRPr lang="en-US" dirty="0">
              <a:latin typeface="Cambria" panose="02040503050406030204" pitchFamily="18" charset="0"/>
            </a:endParaRPr>
          </a:p>
        </p:txBody>
      </p:sp>
    </p:spTree>
    <p:extLst>
      <p:ext uri="{BB962C8B-B14F-4D97-AF65-F5344CB8AC3E}">
        <p14:creationId xmlns:p14="http://schemas.microsoft.com/office/powerpoint/2010/main" val="242028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a:p>
            <a:endParaRPr lang="en-US" altLang="en-US" dirty="0"/>
          </a:p>
        </p:txBody>
      </p:sp>
    </p:spTree>
    <p:extLst>
      <p:ext uri="{BB962C8B-B14F-4D97-AF65-F5344CB8AC3E}">
        <p14:creationId xmlns:p14="http://schemas.microsoft.com/office/powerpoint/2010/main" val="822165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ja-JP" dirty="0"/>
              <a:t>"Other ways" could include changing your behavior or situation in a more drastic way beyond just consuming less of the good or consuming a substitute good. In a couple of slides, we will see that one way to consume less gas is to move closer to where you work (this may occur since there is not currently many viable gasoline substitutes to power vehicles). This will decrease gas consumption.</a:t>
            </a:r>
            <a:endParaRPr lang="en-US" altLang="en-US" dirty="0"/>
          </a:p>
        </p:txBody>
      </p:sp>
    </p:spTree>
    <p:extLst>
      <p:ext uri="{BB962C8B-B14F-4D97-AF65-F5344CB8AC3E}">
        <p14:creationId xmlns:p14="http://schemas.microsoft.com/office/powerpoint/2010/main" val="1276818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ja-JP" dirty="0">
                <a:ea typeface="MS PGothic" charset="0"/>
                <a:cs typeface="MS PGothic" charset="0"/>
              </a:rPr>
              <a:t>"Economics in the Media"</a:t>
            </a:r>
          </a:p>
          <a:p>
            <a:endParaRPr lang="en-US" dirty="0">
              <a:ea typeface="MS PGothic" charset="0"/>
              <a:cs typeface="MS PGothic" charset="0"/>
            </a:endParaRPr>
          </a:p>
          <a:p>
            <a:r>
              <a:rPr lang="en-US" dirty="0">
                <a:ea typeface="MS PGothic" charset="0"/>
                <a:cs typeface="MS PGothic" charset="0"/>
              </a:rPr>
              <a:t>Lecture Tip:</a:t>
            </a:r>
          </a:p>
          <a:p>
            <a:r>
              <a:rPr lang="en-US" dirty="0">
                <a:ea typeface="MS PGothic" charset="0"/>
                <a:cs typeface="MS PGothic" charset="0"/>
              </a:rPr>
              <a:t>The clip mentioned on the slide can be found in the Interactive Instructor's Guide. Access the direct link by clicking the icon in the PowerPoint above.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222644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Here, we are infinitely sensitive to price. If the price rises even by 1%, we will buy none of the good. If the price drops by 1%, we will want to purchase as much as we can of the good. Thus, the price cannot deviate from the height of the horizontal line. Mathematically, this will be dividing by zero, which in the limit approaches negative infinity.</a:t>
            </a:r>
          </a:p>
          <a:p>
            <a:pPr eaLnBrk="1" hangingPunct="1">
              <a:spcBef>
                <a:spcPct val="0"/>
              </a:spcBef>
            </a:pPr>
            <a:endParaRPr lang="en-US" altLang="en-US" dirty="0"/>
          </a:p>
          <a:p>
            <a:pPr eaLnBrk="1" hangingPunct="1">
              <a:spcBef>
                <a:spcPct val="0"/>
              </a:spcBef>
            </a:pPr>
            <a:r>
              <a:rPr lang="en-US" altLang="en-US" dirty="0"/>
              <a:t>Examples include a $10.00 bill. (It must be sold at a price of $10.00). To some extent, we could also consider goods with perfect substitutes. No one will purchase gas for $3.00 if it is being sold at the station next door for $2.95. However, we still have a finite demand for gasoline.</a:t>
            </a:r>
          </a:p>
          <a:p>
            <a:endParaRPr lang="en-US" altLang="en-US" dirty="0"/>
          </a:p>
        </p:txBody>
      </p:sp>
    </p:spTree>
    <p:extLst>
      <p:ext uri="{BB962C8B-B14F-4D97-AF65-F5344CB8AC3E}">
        <p14:creationId xmlns:p14="http://schemas.microsoft.com/office/powerpoint/2010/main" val="353084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Examples of relatively elastic goods fruits, vegetables, and breakfast cereals. There are a lot of substitutes for these goods, but the substitutes may not be perfect, and there may be preferences for one fruit over another. However, the availability of substitutes (whether they are perfect or not) increases our sensitivity to the price of a good.</a:t>
            </a:r>
          </a:p>
          <a:p>
            <a:pPr eaLnBrk="1" hangingPunct="1">
              <a:spcBef>
                <a:spcPct val="0"/>
              </a:spcBef>
            </a:pPr>
            <a:endParaRPr lang="en-US" altLang="en-US" dirty="0"/>
          </a:p>
          <a:p>
            <a:pPr eaLnBrk="1" hangingPunct="1">
              <a:spcBef>
                <a:spcPct val="0"/>
              </a:spcBef>
            </a:pPr>
            <a:r>
              <a:rPr lang="en-US" altLang="en-US" dirty="0"/>
              <a:t>Emphasize the word </a:t>
            </a:r>
            <a:r>
              <a:rPr lang="en-US" altLang="ja-JP" dirty="0"/>
              <a:t>"relatively" when you say relatively elastic. Technically, we cannot call this an elastic demand curve, since there is actually an elastic and inelastic section on the line. It is, however, "relatively" more elastic than a curve that is steeper.</a:t>
            </a:r>
          </a:p>
          <a:p>
            <a:endParaRPr lang="en-US" altLang="en-US" dirty="0"/>
          </a:p>
        </p:txBody>
      </p:sp>
    </p:spTree>
    <p:extLst>
      <p:ext uri="{BB962C8B-B14F-4D97-AF65-F5344CB8AC3E}">
        <p14:creationId xmlns:p14="http://schemas.microsoft.com/office/powerpoint/2010/main" val="145350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Examples of relatively inelastic goods include gasoline and cigarettes. When the price of gas goes up, people do not change their driving habits very much. With smoking, higher prices (usually in the form of sin taxes) are accompanied by only small decreases in smoking. This actually results in large revenues from cigarette taxes.</a:t>
            </a:r>
          </a:p>
          <a:p>
            <a:pPr eaLnBrk="1" hangingPunct="1">
              <a:spcBef>
                <a:spcPct val="0"/>
              </a:spcBef>
            </a:pPr>
            <a:endParaRPr lang="en-US" altLang="en-US" dirty="0"/>
          </a:p>
          <a:p>
            <a:pPr eaLnBrk="1" hangingPunct="1">
              <a:spcBef>
                <a:spcPct val="0"/>
              </a:spcBef>
            </a:pPr>
            <a:r>
              <a:rPr lang="en-US" altLang="en-US" dirty="0"/>
              <a:t>Emphasize the word </a:t>
            </a:r>
            <a:r>
              <a:rPr lang="en-US" altLang="ja-JP" dirty="0"/>
              <a:t>"relatively" when you say relatively inelastic. Technically, we cannot call this an inelastic demand curve, since there is actually an elastic and inelastic section on the line. It is, however, "relatively" more inelastic than a curve that is shallower.</a:t>
            </a:r>
          </a:p>
          <a:p>
            <a:endParaRPr lang="en-US" altLang="en-US" dirty="0"/>
          </a:p>
          <a:p>
            <a:endParaRPr lang="en-US" altLang="en-US" dirty="0"/>
          </a:p>
        </p:txBody>
      </p:sp>
    </p:spTree>
    <p:extLst>
      <p:ext uri="{BB962C8B-B14F-4D97-AF65-F5344CB8AC3E}">
        <p14:creationId xmlns:p14="http://schemas.microsoft.com/office/powerpoint/2010/main" val="381392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If a good is perfectly inelastic, it means you are willing to pay anything to receive the good or service.</a:t>
            </a:r>
          </a:p>
          <a:p>
            <a:pPr eaLnBrk="1" hangingPunct="1">
              <a:spcBef>
                <a:spcPct val="0"/>
              </a:spcBef>
            </a:pPr>
            <a:endParaRPr lang="en-US" altLang="en-US" dirty="0"/>
          </a:p>
          <a:p>
            <a:pPr eaLnBrk="1" hangingPunct="1">
              <a:spcBef>
                <a:spcPct val="0"/>
              </a:spcBef>
            </a:pPr>
            <a:r>
              <a:rPr lang="en-US" altLang="en-US" dirty="0"/>
              <a:t>Examples:</a:t>
            </a:r>
          </a:p>
          <a:p>
            <a:pPr eaLnBrk="1" hangingPunct="1">
              <a:spcBef>
                <a:spcPct val="0"/>
              </a:spcBef>
            </a:pPr>
            <a:r>
              <a:rPr lang="en-US" altLang="en-US" dirty="0"/>
              <a:t>Insulin (if you are diabetic)</a:t>
            </a:r>
          </a:p>
          <a:p>
            <a:pPr eaLnBrk="1" hangingPunct="1">
              <a:spcBef>
                <a:spcPct val="0"/>
              </a:spcBef>
            </a:pPr>
            <a:r>
              <a:rPr lang="en-US" altLang="en-US" dirty="0"/>
              <a:t>Health care for your beloved pet</a:t>
            </a:r>
          </a:p>
          <a:p>
            <a:endParaRPr lang="en-US" altLang="en-US" dirty="0"/>
          </a:p>
        </p:txBody>
      </p:sp>
    </p:spTree>
    <p:extLst>
      <p:ext uri="{BB962C8B-B14F-4D97-AF65-F5344CB8AC3E}">
        <p14:creationId xmlns:p14="http://schemas.microsoft.com/office/powerpoint/2010/main" val="3212605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In the textbook, another way is shown.</a:t>
            </a:r>
          </a:p>
          <a:p>
            <a:endParaRPr lang="en-US" altLang="en-US" dirty="0"/>
          </a:p>
          <a:p>
            <a:r>
              <a:rPr lang="en-US" altLang="en-US" dirty="0"/>
              <a:t>A capital E has three horizontal lines, showing that elastic demand is relatively flat or horizontally sloped.</a:t>
            </a:r>
          </a:p>
        </p:txBody>
      </p:sp>
    </p:spTree>
    <p:extLst>
      <p:ext uri="{BB962C8B-B14F-4D97-AF65-F5344CB8AC3E}">
        <p14:creationId xmlns:p14="http://schemas.microsoft.com/office/powerpoint/2010/main" val="3699369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t>We</a:t>
            </a:r>
            <a:r>
              <a:rPr lang="en-US" altLang="ja-JP" dirty="0"/>
              <a:t>'ve already discussed immediate run, short run, and long run, and the responsiveness to price changes in each time period. Here, we can see the idea graphically.</a:t>
            </a:r>
          </a:p>
          <a:p>
            <a:pPr eaLnBrk="1" hangingPunct="1"/>
            <a:r>
              <a:rPr lang="en-US" altLang="en-US" dirty="0"/>
              <a:t>In each case, the price rises from P1 to P2.</a:t>
            </a:r>
          </a:p>
          <a:p>
            <a:pPr eaLnBrk="1" hangingPunct="1"/>
            <a:r>
              <a:rPr lang="en-US" altLang="en-US" dirty="0"/>
              <a:t>Immediate run: No change in quantity demanded. </a:t>
            </a:r>
            <a:r>
              <a:rPr lang="en-US" altLang="en-US" dirty="0" err="1"/>
              <a:t>Q</a:t>
            </a:r>
            <a:r>
              <a:rPr lang="en-US" altLang="en-US" baseline="-25000" dirty="0" err="1"/>
              <a:t>d</a:t>
            </a:r>
            <a:r>
              <a:rPr lang="en-US" altLang="en-US" dirty="0"/>
              <a:t> remains at Q1; no time to adjust at all.</a:t>
            </a:r>
          </a:p>
          <a:p>
            <a:pPr eaLnBrk="1" hangingPunct="1"/>
            <a:r>
              <a:rPr lang="en-US" altLang="en-US" dirty="0"/>
              <a:t>Short run: Time for a small adjustment. </a:t>
            </a:r>
            <a:r>
              <a:rPr lang="en-US" altLang="en-US" dirty="0" err="1"/>
              <a:t>Q</a:t>
            </a:r>
            <a:r>
              <a:rPr lang="en-US" altLang="en-US" baseline="-25000" dirty="0" err="1"/>
              <a:t>d</a:t>
            </a:r>
            <a:r>
              <a:rPr lang="en-US" altLang="en-US" dirty="0"/>
              <a:t> falls to Q2; a slight decrease.</a:t>
            </a:r>
          </a:p>
          <a:p>
            <a:pPr eaLnBrk="1" hangingPunct="1"/>
            <a:r>
              <a:rPr lang="en-US" altLang="en-US" dirty="0"/>
              <a:t>Long run: Time for full adjustment. Demand is more elastic, and </a:t>
            </a:r>
            <a:r>
              <a:rPr lang="en-US" altLang="en-US" dirty="0" err="1"/>
              <a:t>Q</a:t>
            </a:r>
            <a:r>
              <a:rPr lang="en-US" altLang="en-US" baseline="-25000" dirty="0" err="1"/>
              <a:t>d</a:t>
            </a:r>
            <a:r>
              <a:rPr lang="en-US" altLang="en-US" dirty="0"/>
              <a:t> falls to Q3; the largest decrease is due to more responsiveness with a relatively more elastic long-run demand curve.</a:t>
            </a:r>
          </a:p>
          <a:p>
            <a:endParaRPr lang="en-US" altLang="en-US" dirty="0"/>
          </a:p>
        </p:txBody>
      </p:sp>
    </p:spTree>
    <p:extLst>
      <p:ext uri="{BB962C8B-B14F-4D97-AF65-F5344CB8AC3E}">
        <p14:creationId xmlns:p14="http://schemas.microsoft.com/office/powerpoint/2010/main" val="3653953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downward-sloping demand gives the elasticity coefficient the negative sign. However, the slope is not the same as the elasticity.</a:t>
            </a:r>
          </a:p>
        </p:txBody>
      </p:sp>
    </p:spTree>
    <p:extLst>
      <p:ext uri="{BB962C8B-B14F-4D97-AF65-F5344CB8AC3E}">
        <p14:creationId xmlns:p14="http://schemas.microsoft.com/office/powerpoint/2010/main" val="39287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r>
              <a:rPr lang="en-US" altLang="en-US" dirty="0"/>
              <a:t>The law of demand states that there is an inverse relationship between price and quantity demanded. The two variables move in opposite directions (one increases, the other decreases).</a:t>
            </a:r>
          </a:p>
          <a:p>
            <a:r>
              <a:rPr lang="en-US" altLang="en-US" dirty="0"/>
              <a:t>This inverse relationship between these two variables occurs as we </a:t>
            </a:r>
            <a:r>
              <a:rPr lang="en-US" altLang="ja-JP" dirty="0"/>
              <a:t>"slide" along a demand curve.</a:t>
            </a:r>
          </a:p>
          <a:p>
            <a:r>
              <a:rPr lang="en-US" altLang="en-US" dirty="0"/>
              <a:t>Elasticity extends and strengthens our knowledge of demand. Mathematically, you could state that we previously knew the SIGN of the coefficient on our variables, now we are studying the MAGNITUDE of the coefficient on our variables.</a:t>
            </a:r>
          </a:p>
        </p:txBody>
      </p:sp>
    </p:spTree>
    <p:extLst>
      <p:ext uri="{BB962C8B-B14F-4D97-AF65-F5344CB8AC3E}">
        <p14:creationId xmlns:p14="http://schemas.microsoft.com/office/powerpoint/2010/main" val="3175612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30FADB2A-60C6-43B4-9695-098D54DB7D28}" type="slidenum">
              <a:rPr lang="en-US" altLang="en-US" sz="1200">
                <a:latin typeface="Cambria"/>
              </a:rPr>
              <a:pPr/>
              <a:t>31</a:t>
            </a:fld>
            <a:endParaRPr lang="en-US" altLang="en-US" sz="1200" dirty="0">
              <a:latin typeface="Cambria"/>
            </a:endParaRPr>
          </a:p>
        </p:txBody>
      </p:sp>
      <p:sp>
        <p:nvSpPr>
          <p:cNvPr id="60419" name="Rectangle 2"/>
          <p:cNvSpPr>
            <a:spLocks noGrp="1" noRot="1" noChangeAspect="1" noChangeArrowheads="1" noTextEdit="1"/>
          </p:cNvSpPr>
          <p:nvPr>
            <p:ph type="sldImg"/>
          </p:nvPr>
        </p:nvSpPr>
        <p:spPr>
          <a:xfrm>
            <a:off x="685800" y="1143000"/>
            <a:ext cx="5486400" cy="3086100"/>
          </a:xfrm>
          <a:ln/>
        </p:spPr>
      </p:sp>
      <p:sp>
        <p:nvSpPr>
          <p:cNvPr id="60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latin typeface="Cambria"/>
              </a:rPr>
              <a:t>Along any straight demand curve, the price elasticity of demand (E</a:t>
            </a:r>
            <a:r>
              <a:rPr lang="en-US" altLang="en-US" baseline="-25000" dirty="0">
                <a:latin typeface="Cambria"/>
              </a:rPr>
              <a:t>D</a:t>
            </a:r>
            <a:r>
              <a:rPr lang="en-US" altLang="en-US" dirty="0">
                <a:latin typeface="Cambria"/>
              </a:rPr>
              <a:t>) is not constant. You can see this by noting how the price elasticity of demand changes from highly elastic near the top of the demand curve to highly inelastic near the bottom of the curve.</a:t>
            </a:r>
          </a:p>
        </p:txBody>
      </p:sp>
    </p:spTree>
    <p:extLst>
      <p:ext uri="{BB962C8B-B14F-4D97-AF65-F5344CB8AC3E}">
        <p14:creationId xmlns:p14="http://schemas.microsoft.com/office/powerpoint/2010/main" val="646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r>
              <a:rPr lang="en-US" altLang="en-US" b="1" i="1" dirty="0"/>
              <a:t>Lecture notes:</a:t>
            </a:r>
          </a:p>
          <a:p>
            <a:r>
              <a:rPr lang="en-US" altLang="en-US" dirty="0"/>
              <a:t>In future chapters, we</a:t>
            </a:r>
            <a:r>
              <a:rPr lang="en-US" altLang="ja-JP" dirty="0"/>
              <a:t>'ll talk about profit maximization. When is revenue maximization useful?</a:t>
            </a:r>
          </a:p>
        </p:txBody>
      </p:sp>
    </p:spTree>
    <p:extLst>
      <p:ext uri="{BB962C8B-B14F-4D97-AF65-F5344CB8AC3E}">
        <p14:creationId xmlns:p14="http://schemas.microsoft.com/office/powerpoint/2010/main" val="2674899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6FD4ADFF-AEB2-4893-8297-6716DBFC81EE}" type="slidenum">
              <a:rPr lang="en-US" altLang="en-US" sz="1200">
                <a:latin typeface="Cambria"/>
              </a:rPr>
              <a:pPr/>
              <a:t>33</a:t>
            </a:fld>
            <a:endParaRPr lang="en-US" altLang="en-US" sz="1200" dirty="0">
              <a:latin typeface="Cambria"/>
            </a:endParaRPr>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mbria"/>
              </a:rPr>
              <a:t>(a) The Total Revenue Trade-off When Demand Is Elastic</a:t>
            </a:r>
            <a:r>
              <a:rPr lang="en-US" altLang="en-US" dirty="0">
                <a:latin typeface="Cambria"/>
              </a:rPr>
              <a:t> In the elastic region of the demand curve, lowering the price will increase total revenue. The gains from increased purchases, shown in the blue-shaded area, are greater than the losses from a lower purchase price, shown in the red-shaded area.</a:t>
            </a:r>
          </a:p>
          <a:p>
            <a:pPr eaLnBrk="1" hangingPunct="1"/>
            <a:r>
              <a:rPr lang="en-US" altLang="en-US" b="1" dirty="0">
                <a:latin typeface="Cambria"/>
              </a:rPr>
              <a:t>(b) . . . When Demand Is Unitary</a:t>
            </a:r>
            <a:r>
              <a:rPr lang="en-US" altLang="en-US" dirty="0">
                <a:latin typeface="Cambria"/>
              </a:rPr>
              <a:t> When demand is unitary, lowering the price will no longer increase total revenue. The gains from increased purchases, shown in the blue-shaded area, are equal to the losses from a lower purchase price, shown in the red-shaded area.</a:t>
            </a:r>
          </a:p>
          <a:p>
            <a:pPr eaLnBrk="1" hangingPunct="1"/>
            <a:r>
              <a:rPr lang="en-US" altLang="en-US" b="1" dirty="0">
                <a:latin typeface="Cambria"/>
              </a:rPr>
              <a:t>(c) . . . When Demand Is Inelastic</a:t>
            </a:r>
            <a:r>
              <a:rPr lang="en-US" altLang="en-US" dirty="0">
                <a:latin typeface="Cambria"/>
              </a:rPr>
              <a:t> In the inelastic region of the demand curve, lowering the price will decrease total revenue. The gains from increased purchases, shown in the blue-shaded area, are smaller than the losses from a lower purchase price, shown in the red-shaded area.</a:t>
            </a:r>
          </a:p>
        </p:txBody>
      </p:sp>
    </p:spTree>
    <p:extLst>
      <p:ext uri="{BB962C8B-B14F-4D97-AF65-F5344CB8AC3E}">
        <p14:creationId xmlns:p14="http://schemas.microsoft.com/office/powerpoint/2010/main" val="4051866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r>
              <a:rPr lang="en-US" altLang="en-US" b="1" i="1" dirty="0"/>
              <a:t>Lecture notes:</a:t>
            </a:r>
          </a:p>
          <a:p>
            <a:r>
              <a:rPr lang="en-US" altLang="en-US" dirty="0"/>
              <a:t>Price is not the only variable that determines how much of a good we buy. Other factors, such as income determine our consumption as well.</a:t>
            </a:r>
          </a:p>
          <a:p>
            <a:endParaRPr lang="en-US" altLang="en-US" dirty="0"/>
          </a:p>
          <a:p>
            <a:r>
              <a:rPr lang="en-US" altLang="en-US" dirty="0"/>
              <a:t>A different type of elasticity (with different variables now) is income elasticity. Now, we ask how sensitive our consumption is with regard to a change in INCOME.</a:t>
            </a:r>
          </a:p>
        </p:txBody>
      </p:sp>
    </p:spTree>
    <p:extLst>
      <p:ext uri="{BB962C8B-B14F-4D97-AF65-F5344CB8AC3E}">
        <p14:creationId xmlns:p14="http://schemas.microsoft.com/office/powerpoint/2010/main" val="2962471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80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Notice that the equation is very similar to the one we</a:t>
            </a:r>
            <a:r>
              <a:rPr lang="en-US" altLang="ja-JP" dirty="0"/>
              <a:t>'ve seen before. The numerator is the same, but the denominator is different. We are looking at a change in income instead of a change in price, but we are still examining the effect on quantity demanded.</a:t>
            </a:r>
          </a:p>
          <a:p>
            <a:endParaRPr lang="en-US" altLang="en-US" dirty="0"/>
          </a:p>
          <a:p>
            <a:r>
              <a:rPr lang="en-US" altLang="en-US" dirty="0"/>
              <a:t>Note that we are holding price CONSTANT here. How much more (or less) do you buy when income changes, all other things equal?</a:t>
            </a:r>
          </a:p>
        </p:txBody>
      </p:sp>
    </p:spTree>
    <p:extLst>
      <p:ext uri="{BB962C8B-B14F-4D97-AF65-F5344CB8AC3E}">
        <p14:creationId xmlns:p14="http://schemas.microsoft.com/office/powerpoint/2010/main" val="406848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Normal and inferior should be review. Luxuries and necessities should be new.</a:t>
            </a:r>
          </a:p>
          <a:p>
            <a:endParaRPr lang="en-US" altLang="en-US" dirty="0"/>
          </a:p>
          <a:p>
            <a:r>
              <a:rPr lang="en-US" altLang="en-US" dirty="0"/>
              <a:t>Remind students to look at these goods with regard to the numerical income elasticity rather than by thinking about connotation about what they think a necessity or luxury is.</a:t>
            </a:r>
          </a:p>
        </p:txBody>
      </p:sp>
    </p:spTree>
    <p:extLst>
      <p:ext uri="{BB962C8B-B14F-4D97-AF65-F5344CB8AC3E}">
        <p14:creationId xmlns:p14="http://schemas.microsoft.com/office/powerpoint/2010/main" val="313883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EA529C47-5373-4AB0-8FA0-96E020F51DB9}" type="slidenum">
              <a:rPr lang="en-US" altLang="en-US" sz="1200">
                <a:latin typeface="Cambria"/>
              </a:rPr>
              <a:pPr/>
              <a:t>37</a:t>
            </a:fld>
            <a:endParaRPr lang="en-US" altLang="en-US" sz="1200" dirty="0">
              <a:latin typeface="Cambria"/>
            </a:endParaRPr>
          </a:p>
        </p:txBody>
      </p:sp>
      <p:sp>
        <p:nvSpPr>
          <p:cNvPr id="84995" name="Rectangle 2"/>
          <p:cNvSpPr>
            <a:spLocks noGrp="1" noRot="1" noChangeAspect="1" noChangeArrowheads="1" noTextEdit="1"/>
          </p:cNvSpPr>
          <p:nvPr>
            <p:ph type="sldImg"/>
          </p:nvPr>
        </p:nvSpPr>
        <p:spPr>
          <a:xfrm>
            <a:off x="685800" y="1143000"/>
            <a:ext cx="5486400" cy="3086100"/>
          </a:xfrm>
          <a:ln/>
        </p:spPr>
      </p:sp>
      <p:sp>
        <p:nvSpPr>
          <p:cNvPr id="849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mbria"/>
            </a:endParaRPr>
          </a:p>
        </p:txBody>
      </p:sp>
    </p:spTree>
    <p:extLst>
      <p:ext uri="{BB962C8B-B14F-4D97-AF65-F5344CB8AC3E}">
        <p14:creationId xmlns:p14="http://schemas.microsoft.com/office/powerpoint/2010/main" val="4135561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Fast food may be considered a luxury by low-income people, but inferior by high-income people.</a:t>
            </a:r>
          </a:p>
          <a:p>
            <a:r>
              <a:rPr lang="en-US" altLang="en-US" dirty="0"/>
              <a:t>Laptops used to be luxuries, but now maybe are more of a necessity.</a:t>
            </a:r>
          </a:p>
          <a:p>
            <a:endParaRPr lang="en-US" altLang="en-US" dirty="0"/>
          </a:p>
          <a:p>
            <a:r>
              <a:rPr lang="en-US" altLang="en-US" dirty="0"/>
              <a:t>Gasoline is often considered a </a:t>
            </a:r>
            <a:r>
              <a:rPr lang="en-US" altLang="en-US" b="1" dirty="0"/>
              <a:t>derived demand</a:t>
            </a:r>
            <a:r>
              <a:rPr lang="en-US" altLang="en-US" dirty="0"/>
              <a:t>. Just because we get more money doesn</a:t>
            </a:r>
            <a:r>
              <a:rPr lang="en-US" altLang="ja-JP" dirty="0"/>
              <a:t>'t mean we'll just buy more gas by itself. However, with more money, we may take more trips, go shopping more, go to the movies more, etc., and this will require us to buy more gas.</a:t>
            </a:r>
          </a:p>
          <a:p>
            <a:endParaRPr lang="en-US" altLang="en-US" dirty="0"/>
          </a:p>
          <a:p>
            <a:r>
              <a:rPr lang="en-US" altLang="en-US" b="1" dirty="0"/>
              <a:t>Cigarettes</a:t>
            </a:r>
            <a:r>
              <a:rPr lang="en-US" altLang="en-US" dirty="0"/>
              <a:t> are an interesting example. Students may know that cigarettes are pretty expensive, so they may say luxury. Others may say necessity, citing addiction. However, you can ask students this question: At an aggregate level, who smokes more, high- or low-income people? Low-income people tend to smoke more, which would make cigarettes inferior. The same argument could be said for lottery tickets.</a:t>
            </a:r>
          </a:p>
        </p:txBody>
      </p:sp>
    </p:spTree>
    <p:extLst>
      <p:ext uri="{BB962C8B-B14F-4D97-AF65-F5344CB8AC3E}">
        <p14:creationId xmlns:p14="http://schemas.microsoft.com/office/powerpoint/2010/main" val="2318356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83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We are looking at how much more or less you buy of good A when the price of good B changes.</a:t>
            </a:r>
          </a:p>
        </p:txBody>
      </p:sp>
    </p:spTree>
    <p:extLst>
      <p:ext uri="{BB962C8B-B14F-4D97-AF65-F5344CB8AC3E}">
        <p14:creationId xmlns:p14="http://schemas.microsoft.com/office/powerpoint/2010/main" val="1842059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FC96D8E2-CC3C-44E2-93A3-F51FCD5EA0FB}" type="slidenum">
              <a:rPr lang="en-US" altLang="en-US" sz="1200">
                <a:latin typeface="Cambria"/>
              </a:rPr>
              <a:pPr/>
              <a:t>40</a:t>
            </a:fld>
            <a:endParaRPr lang="en-US" altLang="en-US" sz="1200" dirty="0">
              <a:latin typeface="Cambria"/>
            </a:endParaRPr>
          </a:p>
        </p:txBody>
      </p:sp>
      <p:sp>
        <p:nvSpPr>
          <p:cNvPr id="89091" name="Rectangle 2"/>
          <p:cNvSpPr>
            <a:spLocks noGrp="1" noRot="1" noChangeAspect="1" noChangeArrowheads="1" noTextEdit="1"/>
          </p:cNvSpPr>
          <p:nvPr>
            <p:ph type="sldImg"/>
          </p:nvPr>
        </p:nvSpPr>
        <p:spPr>
          <a:xfrm>
            <a:off x="685800" y="1143000"/>
            <a:ext cx="5486400" cy="3086100"/>
          </a:xfrm>
          <a:ln/>
        </p:spPr>
      </p:sp>
      <p:sp>
        <p:nvSpPr>
          <p:cNvPr id="89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mbria"/>
            </a:endParaRPr>
          </a:p>
        </p:txBody>
      </p:sp>
    </p:spTree>
    <p:extLst>
      <p:ext uri="{BB962C8B-B14F-4D97-AF65-F5344CB8AC3E}">
        <p14:creationId xmlns:p14="http://schemas.microsoft.com/office/powerpoint/2010/main" val="25475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en-US" altLang="en-US" dirty="0"/>
          </a:p>
        </p:txBody>
      </p:sp>
    </p:spTree>
    <p:extLst>
      <p:ext uri="{BB962C8B-B14F-4D97-AF65-F5344CB8AC3E}">
        <p14:creationId xmlns:p14="http://schemas.microsoft.com/office/powerpoint/2010/main" val="422443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Once again, the equation has a familiar look to it. The denominator is the same as the demand elasticity formula (we are looking at a price change), but the numerator is different. Here, we are examining the resulting change in quantity supplied.</a:t>
            </a:r>
          </a:p>
        </p:txBody>
      </p:sp>
    </p:spTree>
    <p:extLst>
      <p:ext uri="{BB962C8B-B14F-4D97-AF65-F5344CB8AC3E}">
        <p14:creationId xmlns:p14="http://schemas.microsoft.com/office/powerpoint/2010/main" val="518310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r>
              <a:rPr lang="en-US" b="1" i="1" dirty="0">
                <a:cs typeface="MS PGothic" pitchFamily="34" charset="-128"/>
              </a:rPr>
              <a:t>Lecture notes:</a:t>
            </a:r>
          </a:p>
          <a:p>
            <a:endParaRPr lang="en-US" b="1" dirty="0"/>
          </a:p>
          <a:p>
            <a:r>
              <a:rPr lang="en-US" dirty="0"/>
              <a:t>Example of elastic supply: </a:t>
            </a:r>
          </a:p>
          <a:p>
            <a:pPr marL="171450" indent="-171450">
              <a:buFont typeface="Arial" charset="0"/>
              <a:buChar char="•"/>
            </a:pPr>
            <a:r>
              <a:rPr lang="en-US" dirty="0"/>
              <a:t>De Beers diamonds has raw, uncut diamonds in inventory that aren't</a:t>
            </a:r>
            <a:r>
              <a:rPr lang="en-US" altLang="ja-JP" dirty="0"/>
              <a:t> put on the market yet.</a:t>
            </a:r>
          </a:p>
          <a:p>
            <a:pPr marL="171450" lvl="1" indent="-171450">
              <a:buFont typeface="Arial" charset="0"/>
              <a:buChar char="•"/>
            </a:pPr>
            <a:r>
              <a:rPr lang="en-US" altLang="ja-JP" dirty="0">
                <a:cs typeface="MS PGothic" pitchFamily="34" charset="-128"/>
              </a:rPr>
              <a:t>If the price goes up, it is very easy to put these diamonds for sale.</a:t>
            </a:r>
          </a:p>
          <a:p>
            <a:pPr marL="171450" indent="-171450">
              <a:buFont typeface="Arial" charset="0"/>
              <a:buChar char="•"/>
            </a:pPr>
            <a:r>
              <a:rPr lang="en-US" dirty="0"/>
              <a:t>Hotdog vendors can adapt easily to changes in demand</a:t>
            </a:r>
          </a:p>
          <a:p>
            <a:pPr marL="171450" lvl="1" indent="-171450">
              <a:buFont typeface="Arial" charset="0"/>
              <a:buChar char="•"/>
            </a:pPr>
            <a:r>
              <a:rPr lang="en-US" dirty="0">
                <a:cs typeface="MS PGothic" pitchFamily="34" charset="-128"/>
              </a:rPr>
              <a:t>It is easy to relocate to a higher-demand area (where price is higher).</a:t>
            </a:r>
          </a:p>
          <a:p>
            <a:endParaRPr lang="en-US" dirty="0"/>
          </a:p>
          <a:p>
            <a:r>
              <a:rPr lang="en-US" dirty="0"/>
              <a:t>Examples of inelastic supply:</a:t>
            </a:r>
          </a:p>
          <a:p>
            <a:pPr marL="171450" indent="-171450">
              <a:buFont typeface="Arial" charset="0"/>
              <a:buChar char="•"/>
            </a:pPr>
            <a:r>
              <a:rPr lang="en-US" dirty="0"/>
              <a:t>Sporting events</a:t>
            </a:r>
          </a:p>
          <a:p>
            <a:pPr marL="171450" lvl="1" indent="-171450">
              <a:buFont typeface="Arial" charset="0"/>
              <a:buChar char="•"/>
            </a:pPr>
            <a:r>
              <a:rPr lang="en-US" dirty="0">
                <a:cs typeface="MS PGothic" pitchFamily="34" charset="-128"/>
              </a:rPr>
              <a:t>It is not easy to add more stadiums (or even more seats within an existing stadium) if the price goes up.</a:t>
            </a:r>
          </a:p>
          <a:p>
            <a:pPr marL="171450" indent="-171450">
              <a:buFont typeface="Arial" charset="0"/>
              <a:buChar char="•"/>
            </a:pPr>
            <a:r>
              <a:rPr lang="en-US" dirty="0"/>
              <a:t>Fresh fish at the dock</a:t>
            </a:r>
          </a:p>
          <a:p>
            <a:pPr marL="171450" lvl="1" indent="-171450">
              <a:buFont typeface="Arial" charset="0"/>
              <a:buChar char="•"/>
            </a:pPr>
            <a:r>
              <a:rPr lang="en-US" dirty="0">
                <a:cs typeface="MS PGothic" pitchFamily="34" charset="-128"/>
              </a:rPr>
              <a:t>What is available today is what was caught today; this cannot change easily.</a:t>
            </a:r>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655318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6EB5206B-BE66-4CAD-A653-F4FD1A9C96BC}" type="slidenum">
              <a:rPr lang="en-US" altLang="en-US" sz="1200">
                <a:latin typeface="Cambria"/>
              </a:rPr>
              <a:pPr/>
              <a:t>43</a:t>
            </a:fld>
            <a:endParaRPr lang="en-US" altLang="en-US" sz="1200" dirty="0">
              <a:latin typeface="Cambria"/>
            </a:endParaRPr>
          </a:p>
        </p:txBody>
      </p:sp>
      <p:sp>
        <p:nvSpPr>
          <p:cNvPr id="101379" name="Rectangle 2"/>
          <p:cNvSpPr>
            <a:spLocks noGrp="1" noRot="1" noChangeAspect="1" noChangeArrowheads="1" noTextEdit="1"/>
          </p:cNvSpPr>
          <p:nvPr>
            <p:ph type="sldImg"/>
          </p:nvPr>
        </p:nvSpPr>
        <p:spPr>
          <a:xfrm>
            <a:off x="685800" y="1143000"/>
            <a:ext cx="5486400" cy="3086100"/>
          </a:xfrm>
          <a:ln/>
        </p:spPr>
      </p:sp>
      <p:sp>
        <p:nvSpPr>
          <p:cNvPr id="101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mbria"/>
            </a:endParaRPr>
          </a:p>
        </p:txBody>
      </p:sp>
    </p:spTree>
    <p:extLst>
      <p:ext uri="{BB962C8B-B14F-4D97-AF65-F5344CB8AC3E}">
        <p14:creationId xmlns:p14="http://schemas.microsoft.com/office/powerpoint/2010/main" val="1895746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Analogous to demand. Supply becomes more responsive in the long run when there is more time to adjust to changing market conditions.</a:t>
            </a:r>
          </a:p>
        </p:txBody>
      </p:sp>
    </p:spTree>
    <p:extLst>
      <p:ext uri="{BB962C8B-B14F-4D97-AF65-F5344CB8AC3E}">
        <p14:creationId xmlns:p14="http://schemas.microsoft.com/office/powerpoint/2010/main" val="3271342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441EC7B6-8C39-445A-80EC-FA4FF6B38767}" type="slidenum">
              <a:rPr lang="en-US" altLang="en-US" sz="1200">
                <a:latin typeface="Cambria"/>
              </a:rPr>
              <a:pPr/>
              <a:t>45</a:t>
            </a:fld>
            <a:endParaRPr lang="en-US" altLang="en-US" sz="1200" dirty="0">
              <a:latin typeface="Cambria"/>
            </a:endParaRPr>
          </a:p>
        </p:txBody>
      </p:sp>
      <p:sp>
        <p:nvSpPr>
          <p:cNvPr id="107523" name="Rectangle 2"/>
          <p:cNvSpPr>
            <a:spLocks noGrp="1" noRot="1" noChangeAspect="1" noChangeArrowheads="1" noTextEdit="1"/>
          </p:cNvSpPr>
          <p:nvPr>
            <p:ph type="sldImg"/>
          </p:nvPr>
        </p:nvSpPr>
        <p:spPr>
          <a:xfrm>
            <a:off x="685800" y="1143000"/>
            <a:ext cx="5486400" cy="3086100"/>
          </a:xfrm>
          <a:ln/>
        </p:spPr>
      </p:sp>
      <p:sp>
        <p:nvSpPr>
          <p:cNvPr id="1075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latin typeface="Cambria"/>
              </a:rPr>
              <a:t>Increased flexibility and more time make supply more elastic. When price rises from P</a:t>
            </a:r>
            <a:r>
              <a:rPr lang="en-US" altLang="en-US" baseline="-25000" dirty="0">
                <a:latin typeface="Cambria"/>
              </a:rPr>
              <a:t>1</a:t>
            </a:r>
            <a:r>
              <a:rPr lang="en-US" altLang="en-US" dirty="0">
                <a:latin typeface="Cambria"/>
              </a:rPr>
              <a:t> to P</a:t>
            </a:r>
            <a:r>
              <a:rPr lang="en-US" altLang="en-US" baseline="-25000" dirty="0">
                <a:latin typeface="Cambria"/>
              </a:rPr>
              <a:t>2</a:t>
            </a:r>
            <a:r>
              <a:rPr lang="en-US" altLang="en-US" dirty="0">
                <a:latin typeface="Cambria"/>
              </a:rPr>
              <a:t>, producers are unable to expand output immediately and the supply curve remains at Q</a:t>
            </a:r>
            <a:r>
              <a:rPr lang="en-US" altLang="en-US" baseline="-25000" dirty="0">
                <a:latin typeface="Cambria"/>
              </a:rPr>
              <a:t>1</a:t>
            </a:r>
            <a:r>
              <a:rPr lang="en-US" altLang="en-US" dirty="0">
                <a:latin typeface="Cambria"/>
              </a:rPr>
              <a:t>. In the short run (S</a:t>
            </a:r>
            <a:r>
              <a:rPr lang="en-US" altLang="en-US" baseline="-25000" dirty="0">
                <a:latin typeface="Cambria"/>
              </a:rPr>
              <a:t>2</a:t>
            </a:r>
            <a:r>
              <a:rPr lang="en-US" altLang="en-US" dirty="0">
                <a:latin typeface="Cambria"/>
              </a:rPr>
              <a:t>), the firm becomes more flexible and output expands to Q</a:t>
            </a:r>
            <a:r>
              <a:rPr lang="en-US" altLang="en-US" baseline="-25000" dirty="0">
                <a:latin typeface="Cambria"/>
              </a:rPr>
              <a:t>2</a:t>
            </a:r>
            <a:r>
              <a:rPr lang="en-US" altLang="en-US" dirty="0">
                <a:latin typeface="Cambria"/>
              </a:rPr>
              <a:t>. Eventually, in the long run (S</a:t>
            </a:r>
            <a:r>
              <a:rPr lang="en-US" altLang="en-US" baseline="-25000" dirty="0">
                <a:latin typeface="Cambria"/>
              </a:rPr>
              <a:t>3</a:t>
            </a:r>
            <a:r>
              <a:rPr lang="en-US" altLang="en-US" dirty="0">
                <a:latin typeface="Cambria"/>
              </a:rPr>
              <a:t>), the firm is able to produce even more, and it moves to Q</a:t>
            </a:r>
            <a:r>
              <a:rPr lang="en-US" altLang="en-US" baseline="-25000" dirty="0">
                <a:latin typeface="Cambria"/>
              </a:rPr>
              <a:t>3</a:t>
            </a:r>
            <a:r>
              <a:rPr lang="en-US" altLang="en-US" dirty="0">
                <a:latin typeface="Cambria"/>
              </a:rPr>
              <a:t> in response to higher prices.</a:t>
            </a:r>
          </a:p>
        </p:txBody>
      </p:sp>
    </p:spTree>
    <p:extLst>
      <p:ext uri="{BB962C8B-B14F-4D97-AF65-F5344CB8AC3E}">
        <p14:creationId xmlns:p14="http://schemas.microsoft.com/office/powerpoint/2010/main" val="1879773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endParaRPr lang="en-US" altLang="en-US" dirty="0"/>
          </a:p>
        </p:txBody>
      </p:sp>
    </p:spTree>
    <p:extLst>
      <p:ext uri="{BB962C8B-B14F-4D97-AF65-F5344CB8AC3E}">
        <p14:creationId xmlns:p14="http://schemas.microsoft.com/office/powerpoint/2010/main" val="1821645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37931725" indent="-37474525">
              <a:defRPr sz="2400">
                <a:solidFill>
                  <a:schemeClr val="tx1"/>
                </a:solidFill>
                <a:latin typeface="Times" panose="02020603050405020304" pitchFamily="18" charset="0"/>
                <a:ea typeface="ヒラギノ角ゴ Pro W3" charset="-128"/>
              </a:defRPr>
            </a:lvl2pPr>
            <a:lvl3pPr>
              <a:defRPr sz="2400">
                <a:solidFill>
                  <a:schemeClr val="tx1"/>
                </a:solidFill>
                <a:latin typeface="Times" panose="02020603050405020304" pitchFamily="18" charset="0"/>
                <a:ea typeface="ヒラギノ角ゴ Pro W3" charset="-128"/>
              </a:defRPr>
            </a:lvl3pPr>
            <a:lvl4pPr>
              <a:defRPr sz="2400">
                <a:solidFill>
                  <a:schemeClr val="tx1"/>
                </a:solidFill>
                <a:latin typeface="Times" panose="02020603050405020304" pitchFamily="18" charset="0"/>
                <a:ea typeface="ヒラギノ角ゴ Pro W3" charset="-128"/>
              </a:defRPr>
            </a:lvl4pPr>
            <a:lvl5pPr>
              <a:defRPr sz="2400">
                <a:solidFill>
                  <a:schemeClr val="tx1"/>
                </a:solidFill>
                <a:latin typeface="Times" panose="02020603050405020304" pitchFamily="18" charset="0"/>
                <a:ea typeface="ヒラギノ角ゴ Pro W3"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81CD2AAA-C48C-4482-B9AF-D882504DBC0F}" type="slidenum">
              <a:rPr lang="en-US" altLang="en-US" sz="1200">
                <a:latin typeface="Cambria"/>
              </a:rPr>
              <a:pPr/>
              <a:t>47</a:t>
            </a:fld>
            <a:endParaRPr lang="en-US" altLang="en-US" sz="1200" dirty="0">
              <a:latin typeface="Cambria"/>
            </a:endParaRPr>
          </a:p>
        </p:txBody>
      </p:sp>
      <p:sp>
        <p:nvSpPr>
          <p:cNvPr id="111619" name="Rectangle 2"/>
          <p:cNvSpPr>
            <a:spLocks noGrp="1" noRot="1" noChangeAspect="1" noChangeArrowheads="1" noTextEdit="1"/>
          </p:cNvSpPr>
          <p:nvPr>
            <p:ph type="sldImg"/>
          </p:nvPr>
        </p:nvSpPr>
        <p:spPr>
          <a:xfrm>
            <a:off x="685800" y="1143000"/>
            <a:ext cx="5486400" cy="3086100"/>
          </a:xfrm>
          <a:ln/>
        </p:spPr>
      </p:sp>
      <p:sp>
        <p:nvSpPr>
          <p:cNvPr id="1116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latin typeface="Cambria"/>
              </a:rPr>
              <a:t>When an increase in demand causes the price of oil to rise from $60 to $90 per barrel, initially producers are unable to expand output very much—production expands from Q</a:t>
            </a:r>
            <a:r>
              <a:rPr lang="en-US" altLang="en-US" baseline="-25000" dirty="0">
                <a:latin typeface="Cambria"/>
              </a:rPr>
              <a:t>1</a:t>
            </a:r>
            <a:r>
              <a:rPr lang="en-US" altLang="en-US" dirty="0">
                <a:latin typeface="Cambria"/>
              </a:rPr>
              <a:t> to Q</a:t>
            </a:r>
            <a:r>
              <a:rPr lang="en-US" altLang="en-US" baseline="-25000" dirty="0">
                <a:latin typeface="Cambria"/>
              </a:rPr>
              <a:t>2</a:t>
            </a:r>
            <a:r>
              <a:rPr lang="en-US" altLang="en-US" dirty="0">
                <a:latin typeface="Cambria"/>
              </a:rPr>
              <a:t>. However, in the long run, as producers expand production, the price will fall back to $80.</a:t>
            </a:r>
          </a:p>
        </p:txBody>
      </p:sp>
    </p:spTree>
    <p:extLst>
      <p:ext uri="{BB962C8B-B14F-4D97-AF65-F5344CB8AC3E}">
        <p14:creationId xmlns:p14="http://schemas.microsoft.com/office/powerpoint/2010/main" val="3989243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4001793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254945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Decreasing the supply of drugs means going after the dealers.</a:t>
            </a:r>
          </a:p>
          <a:p>
            <a:endParaRPr lang="en-US" altLang="en-US" dirty="0"/>
          </a:p>
          <a:p>
            <a:r>
              <a:rPr lang="en-US" altLang="en-US" dirty="0"/>
              <a:t>Decreasing the demand for drugs means trying to make people want to consume less drugs. Drug education programs will hopefully make people more aware of the dangers of drug use.</a:t>
            </a:r>
          </a:p>
        </p:txBody>
      </p:sp>
    </p:spTree>
    <p:extLst>
      <p:ext uri="{BB962C8B-B14F-4D97-AF65-F5344CB8AC3E}">
        <p14:creationId xmlns:p14="http://schemas.microsoft.com/office/powerpoint/2010/main" val="3648363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Ed = Price elasticity of demand</a:t>
            </a:r>
          </a:p>
          <a:p>
            <a:pPr eaLnBrk="1" hangingPunct="1">
              <a:spcBef>
                <a:spcPct val="0"/>
              </a:spcBef>
            </a:pPr>
            <a:endParaRPr lang="en-US" altLang="en-US" dirty="0"/>
          </a:p>
          <a:p>
            <a:pPr eaLnBrk="1" hangingPunct="1">
              <a:spcBef>
                <a:spcPct val="0"/>
              </a:spcBef>
            </a:pPr>
            <a:r>
              <a:rPr lang="en-US" altLang="en-US" dirty="0"/>
              <a:t>The triangle is the Greek letter </a:t>
            </a:r>
            <a:r>
              <a:rPr lang="en-US" altLang="ja-JP" dirty="0"/>
              <a:t>"delta," which is mathematically used to denote changes in a variable. If your students have taken calculus, they will recognize the symbol. But be careful mentioning this. This formula is NOT a derivative. It is a ratio of percentage changes. Later, we'll see that even a linear demand function will have different elasticity values along the line.</a:t>
            </a:r>
            <a:endParaRPr lang="en-US" altLang="en-US" dirty="0"/>
          </a:p>
        </p:txBody>
      </p:sp>
    </p:spTree>
    <p:extLst>
      <p:ext uri="{BB962C8B-B14F-4D97-AF65-F5344CB8AC3E}">
        <p14:creationId xmlns:p14="http://schemas.microsoft.com/office/powerpoint/2010/main" val="2870329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67784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purple area is an overlap of red and blue. Blue by itself represents lost drug revenue from the supply shift. Red by itself represents gain in drug revenue. Note that the gain outweighs the loss, so overall drug revenue actually increases. This could make drug-dealing more profitable.</a:t>
            </a:r>
          </a:p>
        </p:txBody>
      </p:sp>
    </p:spTree>
    <p:extLst>
      <p:ext uri="{BB962C8B-B14F-4D97-AF65-F5344CB8AC3E}">
        <p14:creationId xmlns:p14="http://schemas.microsoft.com/office/powerpoint/2010/main" val="317691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704920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In this case, overall drug revenue decreases since price and quantity fall. This leftward demand shift makes drug-dealing less attractive.</a:t>
            </a:r>
          </a:p>
        </p:txBody>
      </p:sp>
    </p:spTree>
    <p:extLst>
      <p:ext uri="{BB962C8B-B14F-4D97-AF65-F5344CB8AC3E}">
        <p14:creationId xmlns:p14="http://schemas.microsoft.com/office/powerpoint/2010/main" val="4203248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354774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91413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0859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51662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1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02230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2025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Click to show the plugged-in numbers. We are plugging in the numbers to get our elasticity value. In this case, the division is pretty simple.</a:t>
            </a:r>
          </a:p>
        </p:txBody>
      </p:sp>
    </p:spTree>
    <p:extLst>
      <p:ext uri="{BB962C8B-B14F-4D97-AF65-F5344CB8AC3E}">
        <p14:creationId xmlns:p14="http://schemas.microsoft.com/office/powerpoint/2010/main" val="1979466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5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Price is </a:t>
            </a:r>
            <a:r>
              <a:rPr lang="en-US" altLang="ja-JP" dirty="0"/>
              <a:t>"less important" than quantity. Mathematically, the numerator (%QD change) is less than the denominator (%Price change), so the magnitude is smaller than 1. This is inelastic; relatively insensitive.</a:t>
            </a:r>
            <a:endParaRPr lang="en-US" altLang="en-US" dirty="0"/>
          </a:p>
        </p:txBody>
      </p:sp>
    </p:spTree>
    <p:extLst>
      <p:ext uri="{BB962C8B-B14F-4D97-AF65-F5344CB8AC3E}">
        <p14:creationId xmlns:p14="http://schemas.microsoft.com/office/powerpoint/2010/main" val="1030085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7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MORE income leads to LESS consumption. This is a characteristic of an inferior good.</a:t>
            </a:r>
          </a:p>
        </p:txBody>
      </p:sp>
    </p:spTree>
    <p:extLst>
      <p:ext uri="{BB962C8B-B14F-4D97-AF65-F5344CB8AC3E}">
        <p14:creationId xmlns:p14="http://schemas.microsoft.com/office/powerpoint/2010/main" val="3639706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9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A</a:t>
            </a:r>
          </a:p>
          <a:p>
            <a:endParaRPr lang="en-US" altLang="en-US" dirty="0"/>
          </a:p>
          <a:p>
            <a:r>
              <a:rPr lang="en-US" altLang="en-US" dirty="0"/>
              <a:t>E</a:t>
            </a:r>
            <a:r>
              <a:rPr lang="en-US" altLang="en-US" baseline="-25000" dirty="0"/>
              <a:t>C</a:t>
            </a:r>
            <a:r>
              <a:rPr lang="en-US" altLang="en-US" dirty="0"/>
              <a:t> &lt; 0 (key words are INCREASE in chicken price, purchase LESS rice).</a:t>
            </a:r>
          </a:p>
        </p:txBody>
      </p:sp>
    </p:spTree>
    <p:extLst>
      <p:ext uri="{BB962C8B-B14F-4D97-AF65-F5344CB8AC3E}">
        <p14:creationId xmlns:p14="http://schemas.microsoft.com/office/powerpoint/2010/main" val="39509667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1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B</a:t>
            </a:r>
          </a:p>
          <a:p>
            <a:endParaRPr lang="en-US" altLang="en-US" dirty="0"/>
          </a:p>
          <a:p>
            <a:r>
              <a:rPr lang="en-US" altLang="en-US" dirty="0"/>
              <a:t>Houses and vehicles are elastic since the make up a big portion of your budget.</a:t>
            </a:r>
          </a:p>
          <a:p>
            <a:r>
              <a:rPr lang="en-US" altLang="en-US" dirty="0"/>
              <a:t>A specific type of cereal is elastic since it has a lot of substitutes.</a:t>
            </a:r>
          </a:p>
          <a:p>
            <a:r>
              <a:rPr lang="en-US" altLang="en-US" dirty="0"/>
              <a:t>Electricity has no viable substitutes.</a:t>
            </a:r>
          </a:p>
        </p:txBody>
      </p:sp>
    </p:spTree>
    <p:extLst>
      <p:ext uri="{BB962C8B-B14F-4D97-AF65-F5344CB8AC3E}">
        <p14:creationId xmlns:p14="http://schemas.microsoft.com/office/powerpoint/2010/main" val="40840313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Why is (c) not correct? The demand curve is downward-sloping. We can</a:t>
            </a:r>
            <a:r>
              <a:rPr lang="en-US" altLang="ja-JP" dirty="0"/>
              <a:t>'t increase the price and sell more, or we would be picking a point that isn't even on the demand line.</a:t>
            </a:r>
          </a:p>
          <a:p>
            <a:r>
              <a:rPr lang="en-US" altLang="en-US" dirty="0"/>
              <a:t>By increasing the price and selling less units, we are moving toward the unit elastic point in which revenue is maximized.</a:t>
            </a:r>
          </a:p>
        </p:txBody>
      </p:sp>
    </p:spTree>
    <p:extLst>
      <p:ext uri="{BB962C8B-B14F-4D97-AF65-F5344CB8AC3E}">
        <p14:creationId xmlns:p14="http://schemas.microsoft.com/office/powerpoint/2010/main" val="193645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Prices can and do change. When the price of a good increases, sometimes we buy a little bit less. For other goods, if the price increases, we may buy a lot less.</a:t>
            </a:r>
          </a:p>
          <a:p>
            <a:r>
              <a:rPr lang="en-US" altLang="en-US" dirty="0"/>
              <a:t>See the rubber band. When we think of </a:t>
            </a:r>
            <a:r>
              <a:rPr lang="en-US" altLang="ja-JP" dirty="0"/>
              <a:t>"elastic," we may think of something that can be stretched. A new or tight rubber band can be thought of as very elastic, and will be responsive when you try to stretch or pull it. An old rubber band that has lost its elasticity (perhaps it is inelastic) won't be responsive.</a:t>
            </a:r>
            <a:endParaRPr lang="en-US" altLang="en-US" dirty="0"/>
          </a:p>
        </p:txBody>
      </p:sp>
    </p:spTree>
    <p:extLst>
      <p:ext uri="{BB962C8B-B14F-4D97-AF65-F5344CB8AC3E}">
        <p14:creationId xmlns:p14="http://schemas.microsoft.com/office/powerpoint/2010/main" val="2578040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Note that elasticity is </a:t>
            </a:r>
            <a:r>
              <a:rPr lang="en-US" altLang="en-US" b="1" dirty="0"/>
              <a:t>UNITLESS</a:t>
            </a:r>
            <a:r>
              <a:rPr lang="en-US" altLang="en-US" dirty="0"/>
              <a:t>. The prices cancel out. The </a:t>
            </a:r>
            <a:r>
              <a:rPr lang="en-US" altLang="en-US" dirty="0" err="1"/>
              <a:t>Qd</a:t>
            </a:r>
            <a:r>
              <a:rPr lang="en-US" altLang="en-US" dirty="0"/>
              <a:t> terms cancel out. The percentage changes cancel out. We are just left with a number. What does the number mean? It</a:t>
            </a:r>
            <a:r>
              <a:rPr lang="en-US" altLang="ja-JP" dirty="0"/>
              <a:t>'s a measure of sensitivity. A BIG negative number means MORE sensitivity. A SMALL negative number means LESS sensitivity.</a:t>
            </a:r>
            <a:endParaRPr lang="en-US" altLang="en-US" dirty="0"/>
          </a:p>
        </p:txBody>
      </p:sp>
    </p:spTree>
    <p:extLst>
      <p:ext uri="{BB962C8B-B14F-4D97-AF65-F5344CB8AC3E}">
        <p14:creationId xmlns:p14="http://schemas.microsoft.com/office/powerpoint/2010/main" val="177359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With price elasticity of demand, we often estimate elasticity over a range on the demand function. Thus, we</a:t>
            </a:r>
            <a:r>
              <a:rPr lang="en-US" altLang="ja-JP" dirty="0"/>
              <a:t>'ll have two reference points (and 'old' point and a 'new' point). If we switch the 'old' and 'new' point, we'll get different estimates of elasticity as a result of different percent changes as shown in the slide.</a:t>
            </a:r>
          </a:p>
          <a:p>
            <a:endParaRPr lang="en-US" altLang="en-US" dirty="0"/>
          </a:p>
          <a:p>
            <a:r>
              <a:rPr lang="en-US" altLang="en-US" dirty="0"/>
              <a:t>The percent change formula by itself is:</a:t>
            </a:r>
          </a:p>
          <a:p>
            <a:endParaRPr lang="en-US" altLang="en-US" dirty="0"/>
          </a:p>
          <a:p>
            <a:r>
              <a:rPr lang="en-US" altLang="en-US" dirty="0"/>
              <a:t>                             new – old</a:t>
            </a:r>
          </a:p>
          <a:p>
            <a:r>
              <a:rPr lang="en-US" altLang="en-US" dirty="0"/>
              <a:t>percent change = ------------</a:t>
            </a:r>
          </a:p>
          <a:p>
            <a:r>
              <a:rPr lang="en-US" altLang="en-US" dirty="0"/>
              <a:t>                                  old</a:t>
            </a:r>
          </a:p>
        </p:txBody>
      </p:sp>
    </p:spTree>
    <p:extLst>
      <p:ext uri="{BB962C8B-B14F-4D97-AF65-F5344CB8AC3E}">
        <p14:creationId xmlns:p14="http://schemas.microsoft.com/office/powerpoint/2010/main" val="150185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37"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294951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32805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8056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4624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Rectangle 2"/>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3391095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84065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5769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3982091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b="0" i="0">
                <a:latin typeface="Cambria" panose="02040503050406030204" pitchFamily="18" charset="0"/>
              </a:defRPr>
            </a:lvl1pPr>
          </a:lstStyle>
          <a:p>
            <a:pPr>
              <a:defRPr/>
            </a:pPr>
            <a:endParaRPr lang="en-US" dirty="0"/>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b="0" i="0">
                <a:latin typeface="Cambria" panose="02040503050406030204" pitchFamily="18" charset="0"/>
              </a:defRPr>
            </a:lvl1pPr>
          </a:lstStyle>
          <a:p>
            <a:pPr>
              <a:defRPr/>
            </a:pPr>
            <a:endParaRPr lang="en-US" dirty="0"/>
          </a:p>
        </p:txBody>
      </p:sp>
      <p:sp>
        <p:nvSpPr>
          <p:cNvPr id="4" name="Rectangle 6"/>
          <p:cNvSpPr>
            <a:spLocks noGrp="1" noChangeArrowheads="1"/>
          </p:cNvSpPr>
          <p:nvPr>
            <p:ph type="sldNum" sz="quarter" idx="12"/>
          </p:nvPr>
        </p:nvSpPr>
        <p:spPr>
          <a:xfrm>
            <a:off x="8737600" y="6248400"/>
            <a:ext cx="2540000" cy="457200"/>
          </a:xfrm>
          <a:prstGeom prst="rect">
            <a:avLst/>
          </a:prstGeom>
          <a:ln/>
        </p:spPr>
        <p:txBody>
          <a:bodyPr/>
          <a:lstStyle>
            <a:lvl1pPr>
              <a:defRPr b="0" i="0">
                <a:latin typeface="Cambria" panose="02040503050406030204" pitchFamily="18" charset="0"/>
              </a:defRPr>
            </a:lvl1pPr>
          </a:lstStyle>
          <a:p>
            <a:fld id="{075DADBF-8C14-42A8-B538-03422893AF4C}" type="slidenum">
              <a:rPr lang="en-US" altLang="en-US" smtClean="0"/>
              <a:pPr/>
              <a:t>‹#›</a:t>
            </a:fld>
            <a:endParaRPr lang="en-US" altLang="en-US" dirty="0"/>
          </a:p>
        </p:txBody>
      </p:sp>
    </p:spTree>
    <p:extLst>
      <p:ext uri="{BB962C8B-B14F-4D97-AF65-F5344CB8AC3E}">
        <p14:creationId xmlns:p14="http://schemas.microsoft.com/office/powerpoint/2010/main" val="499121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b="0" i="0" dirty="0">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211227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55"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31" y="47"/>
            <a:ext cx="2619023" cy="626533"/>
          </a:xfrm>
          <a:prstGeom prst="rect">
            <a:avLst/>
          </a:prstGeom>
        </p:spPr>
      </p:pic>
    </p:spTree>
    <p:extLst>
      <p:ext uri="{BB962C8B-B14F-4D97-AF65-F5344CB8AC3E}">
        <p14:creationId xmlns:p14="http://schemas.microsoft.com/office/powerpoint/2010/main" val="16840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5" y="262498"/>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66609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32" y="2573888"/>
            <a:ext cx="12011377" cy="1744137"/>
          </a:xfrm>
          <a:prstGeom prst="rect">
            <a:avLst/>
          </a:prstGeom>
        </p:spPr>
      </p:pic>
      <p:sp>
        <p:nvSpPr>
          <p:cNvPr id="2" name="Title 1"/>
          <p:cNvSpPr>
            <a:spLocks noGrp="1"/>
          </p:cNvSpPr>
          <p:nvPr>
            <p:ph type="title" hasCustomPrompt="1"/>
          </p:nvPr>
        </p:nvSpPr>
        <p:spPr>
          <a:xfrm>
            <a:off x="463582"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73071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194967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787484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9" r:id="rId4"/>
    <p:sldLayoutId id="2147483670" r:id="rId5"/>
  </p:sldLayoutIdLst>
  <p:txStyles>
    <p:titleStyle>
      <a:lvl1pPr algn="l" defTabSz="457200" rtl="0" eaLnBrk="0" fontAlgn="base" hangingPunct="0">
        <a:spcBef>
          <a:spcPct val="0"/>
        </a:spcBef>
        <a:spcAft>
          <a:spcPct val="0"/>
        </a:spcAft>
        <a:defRPr sz="4400" b="1" kern="1200">
          <a:solidFill>
            <a:schemeClr val="tx1"/>
          </a:solidFill>
          <a:latin typeface="Cambria" panose="02040503050406030204" pitchFamily="18" charset="0"/>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5"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30" y="6632092"/>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88270343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735229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1.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3.emf"/><Relationship Id="rId4" Type="http://schemas.openxmlformats.org/officeDocument/2006/relationships/oleObject" Target="../embeddings/oleObject8.bin"/><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YTcFsdIJ_Xo"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23.xml"/><Relationship Id="rId7" Type="http://schemas.openxmlformats.org/officeDocument/2006/relationships/image" Target="../media/image33.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29.emf"/><Relationship Id="rId4" Type="http://schemas.openxmlformats.org/officeDocument/2006/relationships/image" Target="../media/image30.emf"/><Relationship Id="rId9"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24.xml"/><Relationship Id="rId7" Type="http://schemas.openxmlformats.org/officeDocument/2006/relationships/image" Target="../media/image39.e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8.emf"/><Relationship Id="rId11" Type="http://schemas.openxmlformats.org/officeDocument/2006/relationships/image" Target="../media/image35.emf"/><Relationship Id="rId5" Type="http://schemas.openxmlformats.org/officeDocument/2006/relationships/image" Target="../media/image37.emf"/><Relationship Id="rId10" Type="http://schemas.openxmlformats.org/officeDocument/2006/relationships/oleObject" Target="../embeddings/oleObject12.bin"/><Relationship Id="rId4" Type="http://schemas.openxmlformats.org/officeDocument/2006/relationships/image" Target="../media/image36.emf"/><Relationship Id="rId9" Type="http://schemas.openxmlformats.org/officeDocument/2006/relationships/image" Target="../media/image41.emf"/></Relationships>
</file>

<file path=ppt/slides/_rels/slide26.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notesSlide" Target="../notesSlides/notesSlide25.xml"/><Relationship Id="rId7" Type="http://schemas.openxmlformats.org/officeDocument/2006/relationships/image" Target="../media/image46.e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5.emf"/><Relationship Id="rId11" Type="http://schemas.openxmlformats.org/officeDocument/2006/relationships/image" Target="../media/image42.emf"/><Relationship Id="rId5" Type="http://schemas.openxmlformats.org/officeDocument/2006/relationships/image" Target="../media/image44.emf"/><Relationship Id="rId10" Type="http://schemas.openxmlformats.org/officeDocument/2006/relationships/oleObject" Target="../embeddings/oleObject13.bin"/><Relationship Id="rId4" Type="http://schemas.openxmlformats.org/officeDocument/2006/relationships/image" Target="../media/image43.emf"/><Relationship Id="rId9" Type="http://schemas.openxmlformats.org/officeDocument/2006/relationships/image" Target="../media/image48.emf"/></Relationships>
</file>

<file path=ppt/slides/_rels/slide2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notesSlide" Target="../notesSlides/notesSlide26.xml"/><Relationship Id="rId7" Type="http://schemas.openxmlformats.org/officeDocument/2006/relationships/image" Target="../media/image53.e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image" Target="../media/image49.emf"/><Relationship Id="rId4" Type="http://schemas.openxmlformats.org/officeDocument/2006/relationships/image" Target="../media/image50.emf"/><Relationship Id="rId9" Type="http://schemas.openxmlformats.org/officeDocument/2006/relationships/oleObject" Target="../embeddings/oleObject14.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67.emf"/><Relationship Id="rId4"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71.emf"/><Relationship Id="rId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5.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0.bin"/><Relationship Id="rId5" Type="http://schemas.openxmlformats.org/officeDocument/2006/relationships/image" Target="../media/image74.wmf"/><Relationship Id="rId4" Type="http://schemas.openxmlformats.org/officeDocument/2006/relationships/oleObject" Target="../embeddings/oleObject19.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0.emf"/><Relationship Id="rId4" Type="http://schemas.openxmlformats.org/officeDocument/2006/relationships/oleObject" Target="../embeddings/oleObject21.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74.wmf"/><Relationship Id="rId4" Type="http://schemas.openxmlformats.org/officeDocument/2006/relationships/oleObject" Target="../embeddings/oleObject2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1" y="1350965"/>
            <a:ext cx="5106987" cy="4179887"/>
          </a:xfrm>
        </p:spPr>
        <p:txBody>
          <a:bodyPr>
            <a:normAutofit/>
          </a:bodyPr>
          <a:lstStyle/>
          <a:p>
            <a:pPr algn="ctr" eaLnBrk="1" hangingPunct="1">
              <a:defRPr/>
            </a:pPr>
            <a:r>
              <a:rPr lang="en-US" sz="6600" cap="none" dirty="0">
                <a:latin typeface="Cambria"/>
                <a:ea typeface="MS PGothic" charset="0"/>
              </a:rPr>
              <a:t>Economics</a:t>
            </a:r>
            <a:endParaRPr lang="en-US" sz="5400" cap="none" dirty="0">
              <a:latin typeface="Cambria"/>
              <a:ea typeface="MS PGothic"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600" dirty="0">
                <a:latin typeface="Cambria"/>
                <a:cs typeface="Cambria"/>
              </a:rPr>
              <a:t>Week #4</a:t>
            </a:r>
          </a:p>
        </p:txBody>
      </p:sp>
    </p:spTree>
    <p:extLst>
      <p:ext uri="{BB962C8B-B14F-4D97-AF65-F5344CB8AC3E}">
        <p14:creationId xmlns:p14="http://schemas.microsoft.com/office/powerpoint/2010/main" val="3912890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03375" y="0"/>
            <a:ext cx="8229600" cy="1527175"/>
          </a:xfrm>
        </p:spPr>
        <p:txBody>
          <a:bodyPr/>
          <a:lstStyle/>
          <a:p>
            <a:r>
              <a:rPr lang="en-US" altLang="en-US" dirty="0">
                <a:latin typeface="Cambria"/>
              </a:rPr>
              <a:t>Midpoint Method</a:t>
            </a:r>
          </a:p>
        </p:txBody>
      </p:sp>
      <p:sp>
        <p:nvSpPr>
          <p:cNvPr id="34819" name="Content Placeholder 2"/>
          <p:cNvSpPr>
            <a:spLocks noGrp="1"/>
          </p:cNvSpPr>
          <p:nvPr>
            <p:ph idx="1"/>
          </p:nvPr>
        </p:nvSpPr>
        <p:spPr>
          <a:xfrm>
            <a:off x="1603375" y="1712913"/>
            <a:ext cx="8229600" cy="4895850"/>
          </a:xfrm>
        </p:spPr>
        <p:txBody>
          <a:bodyPr/>
          <a:lstStyle/>
          <a:p>
            <a:pPr eaLnBrk="1" hangingPunct="1"/>
            <a:r>
              <a:rPr lang="en-US" altLang="en-US" sz="3200" dirty="0"/>
              <a:t>One issue with using the percent change formula.</a:t>
            </a:r>
          </a:p>
          <a:p>
            <a:pPr lvl="1" eaLnBrk="1" hangingPunct="1"/>
            <a:r>
              <a:rPr lang="en-US" altLang="en-US" sz="2800" dirty="0"/>
              <a:t>Price decreases from $100 to $80</a:t>
            </a:r>
          </a:p>
          <a:p>
            <a:pPr lvl="2" eaLnBrk="1" hangingPunct="1"/>
            <a:r>
              <a:rPr lang="en-US" altLang="en-US" sz="2000" dirty="0">
                <a:latin typeface="Cambria"/>
                <a:ea typeface="Cambria"/>
                <a:cs typeface="Cambria"/>
              </a:rPr>
              <a:t>A 20% change</a:t>
            </a:r>
          </a:p>
          <a:p>
            <a:pPr lvl="1" eaLnBrk="1" hangingPunct="1"/>
            <a:r>
              <a:rPr lang="en-US" altLang="en-US" sz="2800" dirty="0"/>
              <a:t>Price increases from $80 to $100</a:t>
            </a:r>
          </a:p>
          <a:p>
            <a:pPr lvl="2" eaLnBrk="1" hangingPunct="1"/>
            <a:r>
              <a:rPr lang="en-US" altLang="en-US" sz="2000" dirty="0">
                <a:latin typeface="Cambria"/>
                <a:ea typeface="Cambria"/>
                <a:cs typeface="Cambria"/>
              </a:rPr>
              <a:t>A 25% change!</a:t>
            </a:r>
          </a:p>
          <a:p>
            <a:pPr eaLnBrk="1" hangingPunct="1"/>
            <a:r>
              <a:rPr lang="en-US" altLang="en-US" sz="3200" dirty="0"/>
              <a:t>Thus, the </a:t>
            </a:r>
            <a:r>
              <a:rPr lang="en-US" altLang="ja-JP" sz="3200" dirty="0"/>
              <a:t>"direction" of the variable change will change our numerical elasticity result. How can we fix this?</a:t>
            </a:r>
            <a:endParaRPr lang="en-US" altLang="en-US" sz="3200" dirty="0"/>
          </a:p>
        </p:txBody>
      </p:sp>
      <p:pic>
        <p:nvPicPr>
          <p:cNvPr id="35843" name="Picture 4" descr="I:\DirkTextbookN\Jpegs(All)\VOLUME_1_MICRO_Class-test\15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775" y="2330450"/>
            <a:ext cx="2808288" cy="2357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483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barn(inVertical)">
                                      <p:cBhvr>
                                        <p:cTn id="7" dur="500"/>
                                        <p:tgtEl>
                                          <p:spTgt spid="3481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4819">
                                            <p:txEl>
                                              <p:pRg st="2" end="2"/>
                                            </p:txEl>
                                          </p:spTgt>
                                        </p:tgtEl>
                                        <p:attrNameLst>
                                          <p:attrName>style.visibility</p:attrName>
                                        </p:attrNameLst>
                                      </p:cBhvr>
                                      <p:to>
                                        <p:strVal val="visible"/>
                                      </p:to>
                                    </p:set>
                                    <p:animEffect transition="in" filter="barn(inVertical)">
                                      <p:cBhvr>
                                        <p:cTn id="10" dur="500"/>
                                        <p:tgtEl>
                                          <p:spTgt spid="3481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animEffect transition="in" filter="barn(inVertical)">
                                      <p:cBhvr>
                                        <p:cTn id="15" dur="500"/>
                                        <p:tgtEl>
                                          <p:spTgt spid="34819">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4819">
                                            <p:txEl>
                                              <p:pRg st="4" end="4"/>
                                            </p:txEl>
                                          </p:spTgt>
                                        </p:tgtEl>
                                        <p:attrNameLst>
                                          <p:attrName>style.visibility</p:attrName>
                                        </p:attrNameLst>
                                      </p:cBhvr>
                                      <p:to>
                                        <p:strVal val="visible"/>
                                      </p:to>
                                    </p:set>
                                    <p:animEffect transition="in" filter="barn(inVertical)">
                                      <p:cBhvr>
                                        <p:cTn id="18" dur="500"/>
                                        <p:tgtEl>
                                          <p:spTgt spid="34819">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4819">
                                            <p:txEl>
                                              <p:pRg st="5" end="5"/>
                                            </p:txEl>
                                          </p:spTgt>
                                        </p:tgtEl>
                                        <p:attrNameLst>
                                          <p:attrName>style.visibility</p:attrName>
                                        </p:attrNameLst>
                                      </p:cBhvr>
                                      <p:to>
                                        <p:strVal val="visible"/>
                                      </p:to>
                                    </p:set>
                                    <p:animEffect transition="in" filter="barn(inVertical)">
                                      <p:cBhvr>
                                        <p:cTn id="23" dur="500"/>
                                        <p:tgtEl>
                                          <p:spTgt spid="34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981200" y="47"/>
            <a:ext cx="8229600" cy="1527175"/>
          </a:xfrm>
        </p:spPr>
        <p:txBody>
          <a:bodyPr/>
          <a:lstStyle/>
          <a:p>
            <a:r>
              <a:rPr lang="en-US" altLang="en-US" dirty="0">
                <a:latin typeface="Cambria"/>
              </a:rPr>
              <a:t>Midpoint Method</a:t>
            </a:r>
          </a:p>
        </p:txBody>
      </p:sp>
      <p:sp>
        <p:nvSpPr>
          <p:cNvPr id="37890" name="Content Placeholder 2"/>
          <p:cNvSpPr>
            <a:spLocks noGrp="1"/>
          </p:cNvSpPr>
          <p:nvPr>
            <p:ph idx="1"/>
          </p:nvPr>
        </p:nvSpPr>
        <p:spPr>
          <a:xfrm>
            <a:off x="1981200" y="1819322"/>
            <a:ext cx="8229600" cy="1082675"/>
          </a:xfrm>
        </p:spPr>
        <p:txBody>
          <a:bodyPr/>
          <a:lstStyle/>
          <a:p>
            <a:r>
              <a:rPr lang="en-US" altLang="en-US" sz="2800" dirty="0"/>
              <a:t>The Midpoint Method is an alternative way to find elasticity. The formula is more complicated.</a:t>
            </a:r>
          </a:p>
        </p:txBody>
      </p:sp>
      <p:graphicFrame>
        <p:nvGraphicFramePr>
          <p:cNvPr id="4" name="Object 4"/>
          <p:cNvGraphicFramePr>
            <a:graphicFrameLocks noChangeAspect="1"/>
          </p:cNvGraphicFramePr>
          <p:nvPr>
            <p:extLst>
              <p:ext uri="{D42A27DB-BD31-4B8C-83A1-F6EECF244321}">
                <p14:modId xmlns:p14="http://schemas.microsoft.com/office/powerpoint/2010/main" val="423993749"/>
              </p:ext>
            </p:extLst>
          </p:nvPr>
        </p:nvGraphicFramePr>
        <p:xfrm>
          <a:off x="3203575" y="2841625"/>
          <a:ext cx="5635625" cy="1620838"/>
        </p:xfrm>
        <a:graphic>
          <a:graphicData uri="http://schemas.openxmlformats.org/presentationml/2006/ole">
            <mc:AlternateContent xmlns:mc="http://schemas.openxmlformats.org/markup-compatibility/2006">
              <mc:Choice xmlns:v="urn:schemas-microsoft-com:vml" Requires="v">
                <p:oleObj spid="_x0000_s22802" name="Equation" r:id="rId4" imgW="1892300" imgH="520700" progId="Equation.DSMT4">
                  <p:embed/>
                </p:oleObj>
              </mc:Choice>
              <mc:Fallback>
                <p:oleObj name="Equation" r:id="rId4" imgW="1892300" imgH="520700" progId="Equation.DSMT4">
                  <p:embed/>
                  <p:pic>
                    <p:nvPicPr>
                      <p:cNvPr id="0" name=""/>
                      <p:cNvPicPr>
                        <a:picLocks noChangeAspect="1" noChangeArrowheads="1"/>
                      </p:cNvPicPr>
                      <p:nvPr/>
                    </p:nvPicPr>
                    <p:blipFill>
                      <a:blip r:embed="rId5"/>
                      <a:srcRect/>
                      <a:stretch>
                        <a:fillRect/>
                      </a:stretch>
                    </p:blipFill>
                    <p:spPr bwMode="auto">
                      <a:xfrm>
                        <a:off x="3203575" y="2841625"/>
                        <a:ext cx="5635625" cy="16208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020127188"/>
              </p:ext>
            </p:extLst>
          </p:nvPr>
        </p:nvGraphicFramePr>
        <p:xfrm>
          <a:off x="2859088" y="4640263"/>
          <a:ext cx="6226175" cy="1739900"/>
        </p:xfrm>
        <a:graphic>
          <a:graphicData uri="http://schemas.openxmlformats.org/presentationml/2006/ole">
            <mc:AlternateContent xmlns:mc="http://schemas.openxmlformats.org/markup-compatibility/2006">
              <mc:Choice xmlns:v="urn:schemas-microsoft-com:vml" Requires="v">
                <p:oleObj spid="_x0000_s22803" name="Equation" r:id="rId6" imgW="1854200" imgH="558800" progId="Equation.DSMT4">
                  <p:embed/>
                </p:oleObj>
              </mc:Choice>
              <mc:Fallback>
                <p:oleObj name="Equation" r:id="rId6" imgW="1854200" imgH="558800" progId="Equation.DSMT4">
                  <p:embed/>
                  <p:pic>
                    <p:nvPicPr>
                      <p:cNvPr id="0" name=""/>
                      <p:cNvPicPr>
                        <a:picLocks noChangeAspect="1" noChangeArrowheads="1"/>
                      </p:cNvPicPr>
                      <p:nvPr/>
                    </p:nvPicPr>
                    <p:blipFill>
                      <a:blip r:embed="rId7"/>
                      <a:srcRect/>
                      <a:stretch>
                        <a:fillRect/>
                      </a:stretch>
                    </p:blipFill>
                    <p:spPr bwMode="auto">
                      <a:xfrm>
                        <a:off x="2859088" y="4640263"/>
                        <a:ext cx="6226175" cy="1739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5"/>
          <p:cNvSpPr/>
          <p:nvPr/>
        </p:nvSpPr>
        <p:spPr>
          <a:xfrm>
            <a:off x="4343400" y="2932113"/>
            <a:ext cx="1219200" cy="6858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7" name="Rectangle 6"/>
          <p:cNvSpPr/>
          <p:nvPr/>
        </p:nvSpPr>
        <p:spPr>
          <a:xfrm>
            <a:off x="5715000" y="2932113"/>
            <a:ext cx="2895600" cy="6858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8" name="Rectangle 7"/>
          <p:cNvSpPr/>
          <p:nvPr/>
        </p:nvSpPr>
        <p:spPr>
          <a:xfrm>
            <a:off x="4495800" y="3694113"/>
            <a:ext cx="990600" cy="5334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9" name="Rectangle 8"/>
          <p:cNvSpPr/>
          <p:nvPr/>
        </p:nvSpPr>
        <p:spPr>
          <a:xfrm>
            <a:off x="5715000" y="3694113"/>
            <a:ext cx="2667000" cy="5334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10" name="Rectangle 9"/>
          <p:cNvSpPr/>
          <p:nvPr/>
        </p:nvSpPr>
        <p:spPr>
          <a:xfrm>
            <a:off x="4191000" y="4760913"/>
            <a:ext cx="1828800" cy="6858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11" name="Rectangle 10"/>
          <p:cNvSpPr/>
          <p:nvPr/>
        </p:nvSpPr>
        <p:spPr>
          <a:xfrm>
            <a:off x="6172200" y="4760913"/>
            <a:ext cx="2667000" cy="6858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12" name="Rectangle 11"/>
          <p:cNvSpPr/>
          <p:nvPr/>
        </p:nvSpPr>
        <p:spPr>
          <a:xfrm>
            <a:off x="4343400" y="5522913"/>
            <a:ext cx="1676400" cy="6096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13" name="Rectangle 12"/>
          <p:cNvSpPr/>
          <p:nvPr/>
        </p:nvSpPr>
        <p:spPr>
          <a:xfrm>
            <a:off x="6248400" y="5522913"/>
            <a:ext cx="2438400" cy="60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Tree>
    <p:extLst>
      <p:ext uri="{BB962C8B-B14F-4D97-AF65-F5344CB8AC3E}">
        <p14:creationId xmlns:p14="http://schemas.microsoft.com/office/powerpoint/2010/main" val="3413110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heckerboard(across)">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heckerboard(across)">
                                      <p:cBhvr>
                                        <p:cTn id="36" dur="500"/>
                                        <p:tgtEl>
                                          <p:spTgt spid="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heckerboard(across)">
                                      <p:cBhvr>
                                        <p:cTn id="41" dur="500"/>
                                        <p:tgtEl>
                                          <p:spTgt spid="9"/>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heckerboard(across)">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1981200" y="47"/>
            <a:ext cx="8229600" cy="1527175"/>
          </a:xfrm>
        </p:spPr>
        <p:txBody>
          <a:bodyPr/>
          <a:lstStyle/>
          <a:p>
            <a:r>
              <a:rPr lang="en-US" altLang="en-US" dirty="0">
                <a:latin typeface="Cambria"/>
              </a:rPr>
              <a:t>Midpoint Method</a:t>
            </a:r>
          </a:p>
        </p:txBody>
      </p:sp>
      <p:sp>
        <p:nvSpPr>
          <p:cNvPr id="39938" name="Content Placeholder 2"/>
          <p:cNvSpPr>
            <a:spLocks noGrp="1"/>
          </p:cNvSpPr>
          <p:nvPr>
            <p:ph idx="1"/>
          </p:nvPr>
        </p:nvSpPr>
        <p:spPr>
          <a:xfrm>
            <a:off x="1981200" y="1566863"/>
            <a:ext cx="8229600" cy="1547812"/>
          </a:xfrm>
        </p:spPr>
        <p:txBody>
          <a:bodyPr/>
          <a:lstStyle/>
          <a:p>
            <a:pPr eaLnBrk="1" hangingPunct="1"/>
            <a:r>
              <a:rPr lang="en-US" altLang="en-US" sz="2800" dirty="0"/>
              <a:t>Example:</a:t>
            </a:r>
          </a:p>
          <a:p>
            <a:pPr lvl="1" eaLnBrk="1" hangingPunct="1"/>
            <a:r>
              <a:rPr lang="en-US" altLang="ja-JP" sz="2400" dirty="0"/>
              <a:t>"Old" price. P</a:t>
            </a:r>
            <a:r>
              <a:rPr lang="en-US" altLang="ja-JP" sz="2400" baseline="-25000" dirty="0"/>
              <a:t>1</a:t>
            </a:r>
            <a:r>
              <a:rPr lang="en-US" altLang="ja-JP" sz="2400" dirty="0"/>
              <a:t> = $6 results in Q</a:t>
            </a:r>
            <a:r>
              <a:rPr lang="en-US" altLang="ja-JP" sz="2400" baseline="-25000" dirty="0"/>
              <a:t>1</a:t>
            </a:r>
            <a:r>
              <a:rPr lang="en-US" altLang="ja-JP" sz="2400" dirty="0"/>
              <a:t> = 15</a:t>
            </a:r>
          </a:p>
          <a:p>
            <a:pPr lvl="1" eaLnBrk="1" hangingPunct="1"/>
            <a:r>
              <a:rPr lang="en-US" altLang="ja-JP" sz="2400" dirty="0"/>
              <a:t>"New" price. P</a:t>
            </a:r>
            <a:r>
              <a:rPr lang="en-US" altLang="ja-JP" sz="2400" baseline="-25000" dirty="0"/>
              <a:t>2</a:t>
            </a:r>
            <a:r>
              <a:rPr lang="en-US" altLang="ja-JP" sz="2400" dirty="0"/>
              <a:t> = $4 results in Q</a:t>
            </a:r>
            <a:r>
              <a:rPr lang="en-US" altLang="ja-JP" sz="2400" baseline="-25000" dirty="0"/>
              <a:t>2</a:t>
            </a:r>
            <a:r>
              <a:rPr lang="en-US" altLang="ja-JP" sz="2400" dirty="0"/>
              <a:t> = 25</a:t>
            </a:r>
            <a:endParaRPr lang="en-US" alt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4270445970"/>
              </p:ext>
            </p:extLst>
          </p:nvPr>
        </p:nvGraphicFramePr>
        <p:xfrm>
          <a:off x="4221163" y="2962275"/>
          <a:ext cx="4435475" cy="1238250"/>
        </p:xfrm>
        <a:graphic>
          <a:graphicData uri="http://schemas.openxmlformats.org/presentationml/2006/ole">
            <mc:AlternateContent xmlns:mc="http://schemas.openxmlformats.org/markup-compatibility/2006">
              <mc:Choice xmlns:v="urn:schemas-microsoft-com:vml" Requires="v">
                <p:oleObj spid="_x0000_s23957" name="Equation" r:id="rId4" imgW="1854200" imgH="558800" progId="Equation.DSMT4">
                  <p:embed/>
                </p:oleObj>
              </mc:Choice>
              <mc:Fallback>
                <p:oleObj name="Equation" r:id="rId4" imgW="1854200" imgH="558800" progId="Equation.DSMT4">
                  <p:embed/>
                  <p:pic>
                    <p:nvPicPr>
                      <p:cNvPr id="0" name=""/>
                      <p:cNvPicPr>
                        <a:picLocks noChangeAspect="1" noChangeArrowheads="1"/>
                      </p:cNvPicPr>
                      <p:nvPr/>
                    </p:nvPicPr>
                    <p:blipFill>
                      <a:blip r:embed="rId5"/>
                      <a:srcRect/>
                      <a:stretch>
                        <a:fillRect/>
                      </a:stretch>
                    </p:blipFill>
                    <p:spPr bwMode="auto">
                      <a:xfrm>
                        <a:off x="4221163" y="2962275"/>
                        <a:ext cx="4435475" cy="1238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0075229"/>
              </p:ext>
            </p:extLst>
          </p:nvPr>
        </p:nvGraphicFramePr>
        <p:xfrm>
          <a:off x="4230688" y="4210050"/>
          <a:ext cx="4638675" cy="1333500"/>
        </p:xfrm>
        <a:graphic>
          <a:graphicData uri="http://schemas.openxmlformats.org/presentationml/2006/ole">
            <mc:AlternateContent xmlns:mc="http://schemas.openxmlformats.org/markup-compatibility/2006">
              <mc:Choice xmlns:v="urn:schemas-microsoft-com:vml" Requires="v">
                <p:oleObj spid="_x0000_s23958" name="Equation" r:id="rId6" imgW="1803400" imgH="558800" progId="Equation.DSMT4">
                  <p:embed/>
                </p:oleObj>
              </mc:Choice>
              <mc:Fallback>
                <p:oleObj name="Equation" r:id="rId6" imgW="1803400" imgH="558800" progId="Equation.DSMT4">
                  <p:embed/>
                  <p:pic>
                    <p:nvPicPr>
                      <p:cNvPr id="0" name=""/>
                      <p:cNvPicPr>
                        <a:picLocks noChangeAspect="1" noChangeArrowheads="1"/>
                      </p:cNvPicPr>
                      <p:nvPr/>
                    </p:nvPicPr>
                    <p:blipFill>
                      <a:blip r:embed="rId7"/>
                      <a:srcRect/>
                      <a:stretch>
                        <a:fillRect/>
                      </a:stretch>
                    </p:blipFill>
                    <p:spPr bwMode="auto">
                      <a:xfrm>
                        <a:off x="4230688" y="4210050"/>
                        <a:ext cx="4638675" cy="1333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59985404"/>
              </p:ext>
            </p:extLst>
          </p:nvPr>
        </p:nvGraphicFramePr>
        <p:xfrm>
          <a:off x="4325938" y="5794375"/>
          <a:ext cx="3300412" cy="969963"/>
        </p:xfrm>
        <a:graphic>
          <a:graphicData uri="http://schemas.openxmlformats.org/presentationml/2006/ole">
            <mc:AlternateContent xmlns:mc="http://schemas.openxmlformats.org/markup-compatibility/2006">
              <mc:Choice xmlns:v="urn:schemas-microsoft-com:vml" Requires="v">
                <p:oleObj spid="_x0000_s23959" name="Equation" r:id="rId8" imgW="1282700" imgH="406400" progId="Equation.DSMT4">
                  <p:embed/>
                </p:oleObj>
              </mc:Choice>
              <mc:Fallback>
                <p:oleObj name="Equation" r:id="rId8" imgW="1282700" imgH="406400" progId="Equation.DSMT4">
                  <p:embed/>
                  <p:pic>
                    <p:nvPicPr>
                      <p:cNvPr id="0" name=""/>
                      <p:cNvPicPr>
                        <a:picLocks noChangeAspect="1" noChangeArrowheads="1"/>
                      </p:cNvPicPr>
                      <p:nvPr/>
                    </p:nvPicPr>
                    <p:blipFill>
                      <a:blip r:embed="rId9"/>
                      <a:srcRect/>
                      <a:stretch>
                        <a:fillRect/>
                      </a:stretch>
                    </p:blipFill>
                    <p:spPr bwMode="auto">
                      <a:xfrm>
                        <a:off x="4325938" y="5794375"/>
                        <a:ext cx="3300412" cy="969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23"/>
          <p:cNvGrpSpPr>
            <a:grpSpLocks/>
          </p:cNvGrpSpPr>
          <p:nvPr/>
        </p:nvGrpSpPr>
        <p:grpSpPr bwMode="auto">
          <a:xfrm>
            <a:off x="1981200" y="3054375"/>
            <a:ext cx="2133600" cy="2093892"/>
            <a:chOff x="457200" y="2630556"/>
            <a:chExt cx="2133600" cy="2093823"/>
          </a:xfrm>
        </p:grpSpPr>
        <p:grpSp>
          <p:nvGrpSpPr>
            <p:cNvPr id="39943" name="Group 10"/>
            <p:cNvGrpSpPr>
              <a:grpSpLocks/>
            </p:cNvGrpSpPr>
            <p:nvPr/>
          </p:nvGrpSpPr>
          <p:grpSpPr bwMode="auto">
            <a:xfrm>
              <a:off x="457200" y="2630556"/>
              <a:ext cx="1295400" cy="2093823"/>
              <a:chOff x="7086600" y="-837913"/>
              <a:chExt cx="1295400" cy="2093823"/>
            </a:xfrm>
          </p:grpSpPr>
          <p:cxnSp>
            <p:nvCxnSpPr>
              <p:cNvPr id="11" name="Straight Arrow Connector 10"/>
              <p:cNvCxnSpPr/>
              <p:nvPr/>
            </p:nvCxnSpPr>
            <p:spPr>
              <a:xfrm flipH="1">
                <a:off x="7543800" y="-837913"/>
                <a:ext cx="609600" cy="1371555"/>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9947" name="TextBox 8"/>
              <p:cNvSpPr txBox="1">
                <a:spLocks noChangeArrowheads="1"/>
              </p:cNvSpPr>
              <p:nvPr/>
            </p:nvSpPr>
            <p:spPr bwMode="auto">
              <a:xfrm>
                <a:off x="7086600" y="609600"/>
                <a:ext cx="1295400" cy="64631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Plug in numbers</a:t>
                </a:r>
              </a:p>
            </p:txBody>
          </p:sp>
        </p:grpSp>
        <p:cxnSp>
          <p:nvCxnSpPr>
            <p:cNvPr id="9" name="Straight Arrow Connector 8"/>
            <p:cNvCxnSpPr/>
            <p:nvPr/>
          </p:nvCxnSpPr>
          <p:spPr bwMode="auto">
            <a:xfrm flipH="1">
              <a:off x="1371600" y="3124253"/>
              <a:ext cx="1219200" cy="91437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bwMode="auto">
            <a:xfrm>
              <a:off x="1752600" y="4419610"/>
              <a:ext cx="838200" cy="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3906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31" y="177807"/>
            <a:ext cx="9139943" cy="6858000"/>
          </a:xfrm>
          <a:prstGeom prst="rect">
            <a:avLst/>
          </a:prstGeom>
        </p:spPr>
      </p:pic>
      <p:sp>
        <p:nvSpPr>
          <p:cNvPr id="3" name="Title 2"/>
          <p:cNvSpPr>
            <a:spLocks noGrp="1"/>
          </p:cNvSpPr>
          <p:nvPr>
            <p:ph type="title"/>
          </p:nvPr>
        </p:nvSpPr>
        <p:spPr/>
        <p:txBody>
          <a:bodyPr/>
          <a:lstStyle/>
          <a:p>
            <a:r>
              <a:rPr lang="en-US" dirty="0">
                <a:latin typeface="Cambria" panose="02040503050406030204" pitchFamily="18" charset="0"/>
              </a:rPr>
              <a:t>Price Elasticity of Demand</a:t>
            </a:r>
          </a:p>
        </p:txBody>
      </p:sp>
      <p:sp>
        <p:nvSpPr>
          <p:cNvPr id="6" name="TextBox 5"/>
          <p:cNvSpPr txBox="1"/>
          <p:nvPr/>
        </p:nvSpPr>
        <p:spPr>
          <a:xfrm>
            <a:off x="635023" y="224673"/>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24" name="TextBox 23"/>
          <p:cNvSpPr txBox="1"/>
          <p:nvPr/>
        </p:nvSpPr>
        <p:spPr>
          <a:xfrm>
            <a:off x="3166564" y="6150003"/>
            <a:ext cx="2082801" cy="369332"/>
          </a:xfrm>
          <a:prstGeom prst="rect">
            <a:avLst/>
          </a:prstGeom>
          <a:noFill/>
        </p:spPr>
        <p:txBody>
          <a:bodyPr wrap="square" lIns="0" tIns="0" rIns="0" bIns="0" rtlCol="0">
            <a:spAutoFit/>
          </a:bodyPr>
          <a:lstStyle/>
          <a:p>
            <a:pPr algn="ctr" defTabSz="457200" fontAlgn="base">
              <a:spcBef>
                <a:spcPct val="0"/>
              </a:spcBef>
              <a:spcAft>
                <a:spcPct val="0"/>
              </a:spcAft>
            </a:pPr>
            <a:r>
              <a:rPr lang="en-US" sz="2400" b="1" spc="150" dirty="0">
                <a:solidFill>
                  <a:prstClr val="white"/>
                </a:solidFill>
                <a:latin typeface="Cambria"/>
                <a:ea typeface="ＭＳ Ｐゴシック" charset="0"/>
                <a:cs typeface="Cambria"/>
              </a:rPr>
              <a:t>INELASTIC</a:t>
            </a:r>
          </a:p>
        </p:txBody>
      </p:sp>
      <p:sp>
        <p:nvSpPr>
          <p:cNvPr id="25" name="TextBox 24"/>
          <p:cNvSpPr txBox="1"/>
          <p:nvPr/>
        </p:nvSpPr>
        <p:spPr>
          <a:xfrm>
            <a:off x="6942668" y="6150003"/>
            <a:ext cx="2125133" cy="369332"/>
          </a:xfrm>
          <a:prstGeom prst="rect">
            <a:avLst/>
          </a:prstGeom>
          <a:noFill/>
        </p:spPr>
        <p:txBody>
          <a:bodyPr wrap="square" lIns="0" tIns="0" rIns="0" bIns="0" rtlCol="0">
            <a:spAutoFit/>
          </a:bodyPr>
          <a:lstStyle/>
          <a:p>
            <a:pPr algn="ctr" defTabSz="457200" fontAlgn="base">
              <a:spcBef>
                <a:spcPct val="0"/>
              </a:spcBef>
              <a:spcAft>
                <a:spcPct val="0"/>
              </a:spcAft>
            </a:pPr>
            <a:r>
              <a:rPr lang="en-US" sz="2400" b="1" spc="150" dirty="0">
                <a:solidFill>
                  <a:prstClr val="white"/>
                </a:solidFill>
                <a:latin typeface="Cambria"/>
                <a:ea typeface="ＭＳ Ｐゴシック" charset="0"/>
                <a:cs typeface="Cambria"/>
              </a:rPr>
              <a:t>ELASTIC</a:t>
            </a:r>
          </a:p>
        </p:txBody>
      </p:sp>
      <p:sp>
        <p:nvSpPr>
          <p:cNvPr id="52" name="TextBox 51"/>
          <p:cNvSpPr txBox="1"/>
          <p:nvPr/>
        </p:nvSpPr>
        <p:spPr>
          <a:xfrm>
            <a:off x="5803932" y="1493659"/>
            <a:ext cx="567265" cy="451406"/>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3200" spc="50" dirty="0">
                <a:solidFill>
                  <a:srgbClr val="0A5B74"/>
                </a:solidFill>
                <a:latin typeface="Cambria" panose="02040503050406030204" pitchFamily="18" charset="0"/>
                <a:ea typeface="ＭＳ Ｐゴシック" charset="0"/>
                <a:cs typeface="Rockwell"/>
              </a:rPr>
              <a:t>-1</a:t>
            </a:r>
          </a:p>
        </p:txBody>
      </p:sp>
      <p:sp>
        <p:nvSpPr>
          <p:cNvPr id="69" name="TextBox 68"/>
          <p:cNvSpPr txBox="1"/>
          <p:nvPr/>
        </p:nvSpPr>
        <p:spPr>
          <a:xfrm>
            <a:off x="2036378" y="2170485"/>
            <a:ext cx="1849511" cy="86177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a:ea typeface="ＭＳ Ｐゴシック" charset="0"/>
                <a:cs typeface="Cambria"/>
              </a:rPr>
              <a:t>Not highly responsive to a price change and has an elasticity value between 0 and –1. </a:t>
            </a:r>
          </a:p>
        </p:txBody>
      </p:sp>
      <p:sp>
        <p:nvSpPr>
          <p:cNvPr id="70" name="TextBox 69"/>
          <p:cNvSpPr txBox="1"/>
          <p:nvPr/>
        </p:nvSpPr>
        <p:spPr>
          <a:xfrm>
            <a:off x="2036407" y="1635714"/>
            <a:ext cx="1892159" cy="447302"/>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600" spc="50" dirty="0">
                <a:solidFill>
                  <a:srgbClr val="00C6FA"/>
                </a:solidFill>
                <a:latin typeface="Cambria" panose="02040503050406030204" pitchFamily="18" charset="0"/>
                <a:ea typeface="ＭＳ Ｐゴシック" charset="0"/>
                <a:cs typeface="Rockwell"/>
              </a:rPr>
              <a:t>Inelastic product or service </a:t>
            </a:r>
          </a:p>
        </p:txBody>
      </p:sp>
      <p:sp>
        <p:nvSpPr>
          <p:cNvPr id="71" name="Rounded Rectangle 70"/>
          <p:cNvSpPr/>
          <p:nvPr/>
        </p:nvSpPr>
        <p:spPr>
          <a:xfrm>
            <a:off x="1873531" y="1515586"/>
            <a:ext cx="2012359" cy="1643625"/>
          </a:xfrm>
          <a:prstGeom prst="roundRect">
            <a:avLst>
              <a:gd name="adj" fmla="val 10053"/>
            </a:avLst>
          </a:prstGeom>
          <a:noFill/>
          <a:ln w="6350" cmpd="sng">
            <a:solidFill>
              <a:srgbClr val="46CEF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72" name="TextBox 71"/>
          <p:cNvSpPr txBox="1"/>
          <p:nvPr/>
        </p:nvSpPr>
        <p:spPr>
          <a:xfrm>
            <a:off x="8455966" y="2170485"/>
            <a:ext cx="1699655" cy="86177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a:ea typeface="ＭＳ Ｐゴシック" charset="0"/>
                <a:cs typeface="Cambria"/>
              </a:rPr>
              <a:t>Highly responsive to a price change and has an elasticity value less than –1. </a:t>
            </a:r>
          </a:p>
        </p:txBody>
      </p:sp>
      <p:sp>
        <p:nvSpPr>
          <p:cNvPr id="73" name="TextBox 72"/>
          <p:cNvSpPr txBox="1"/>
          <p:nvPr/>
        </p:nvSpPr>
        <p:spPr>
          <a:xfrm>
            <a:off x="8455965" y="1635714"/>
            <a:ext cx="1670168" cy="447302"/>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600" spc="50" dirty="0">
                <a:solidFill>
                  <a:srgbClr val="A2D01A"/>
                </a:solidFill>
                <a:latin typeface="Cambria" panose="02040503050406030204" pitchFamily="18" charset="0"/>
                <a:ea typeface="ＭＳ Ｐゴシック" charset="0"/>
                <a:cs typeface="Rockwell"/>
              </a:rPr>
              <a:t>Elastic product </a:t>
            </a:r>
            <a:br>
              <a:rPr lang="en-US" sz="1600" spc="50" dirty="0">
                <a:solidFill>
                  <a:srgbClr val="A2D01A"/>
                </a:solidFill>
                <a:latin typeface="Cambria" panose="02040503050406030204" pitchFamily="18" charset="0"/>
                <a:ea typeface="ＭＳ Ｐゴシック" charset="0"/>
                <a:cs typeface="Rockwell"/>
              </a:rPr>
            </a:br>
            <a:r>
              <a:rPr lang="en-US" sz="1600" spc="50" dirty="0">
                <a:solidFill>
                  <a:srgbClr val="A2D01A"/>
                </a:solidFill>
                <a:latin typeface="Cambria" panose="02040503050406030204" pitchFamily="18" charset="0"/>
                <a:ea typeface="ＭＳ Ｐゴシック" charset="0"/>
                <a:cs typeface="Rockwell"/>
              </a:rPr>
              <a:t>or service </a:t>
            </a:r>
          </a:p>
        </p:txBody>
      </p:sp>
      <p:sp>
        <p:nvSpPr>
          <p:cNvPr id="74" name="Rounded Rectangle 73"/>
          <p:cNvSpPr/>
          <p:nvPr/>
        </p:nvSpPr>
        <p:spPr>
          <a:xfrm>
            <a:off x="8293119" y="1515586"/>
            <a:ext cx="2012359" cy="1643625"/>
          </a:xfrm>
          <a:prstGeom prst="roundRect">
            <a:avLst>
              <a:gd name="adj" fmla="val 10053"/>
            </a:avLst>
          </a:prstGeom>
          <a:noFill/>
          <a:ln w="6350" cmpd="sng">
            <a:solidFill>
              <a:srgbClr val="A2D01A"/>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Tree>
    <p:extLst>
      <p:ext uri="{BB962C8B-B14F-4D97-AF65-F5344CB8AC3E}">
        <p14:creationId xmlns:p14="http://schemas.microsoft.com/office/powerpoint/2010/main" val="289908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mbria" panose="02040503050406030204" pitchFamily="18" charset="0"/>
              </a:rPr>
              <a:t>Price Elasticity of Demand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9" t="4330" r="1438" b="4321"/>
          <a:stretch/>
        </p:blipFill>
        <p:spPr>
          <a:xfrm>
            <a:off x="1744133" y="474819"/>
            <a:ext cx="8788400" cy="6264648"/>
          </a:xfrm>
          <a:prstGeom prst="rect">
            <a:avLst/>
          </a:prstGeom>
        </p:spPr>
      </p:pic>
      <p:sp>
        <p:nvSpPr>
          <p:cNvPr id="6" name="TextBox 5"/>
          <p:cNvSpPr txBox="1"/>
          <p:nvPr/>
        </p:nvSpPr>
        <p:spPr>
          <a:xfrm>
            <a:off x="643497" y="228644"/>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24" name="TextBox 23"/>
          <p:cNvSpPr txBox="1"/>
          <p:nvPr/>
        </p:nvSpPr>
        <p:spPr>
          <a:xfrm>
            <a:off x="3166564" y="6150003"/>
            <a:ext cx="2082801" cy="369332"/>
          </a:xfrm>
          <a:prstGeom prst="rect">
            <a:avLst/>
          </a:prstGeom>
          <a:noFill/>
        </p:spPr>
        <p:txBody>
          <a:bodyPr wrap="square" lIns="0" tIns="0" rIns="0" bIns="0" rtlCol="0">
            <a:spAutoFit/>
          </a:bodyPr>
          <a:lstStyle/>
          <a:p>
            <a:pPr algn="ctr" defTabSz="457200" fontAlgn="base">
              <a:spcBef>
                <a:spcPct val="0"/>
              </a:spcBef>
              <a:spcAft>
                <a:spcPct val="0"/>
              </a:spcAft>
            </a:pPr>
            <a:r>
              <a:rPr lang="en-US" sz="2400" b="1" spc="150" dirty="0">
                <a:solidFill>
                  <a:prstClr val="white"/>
                </a:solidFill>
                <a:latin typeface="Cambria"/>
                <a:ea typeface="ＭＳ Ｐゴシック" charset="0"/>
                <a:cs typeface="Cambria"/>
              </a:rPr>
              <a:t>INELASTIC</a:t>
            </a:r>
          </a:p>
        </p:txBody>
      </p:sp>
      <p:sp>
        <p:nvSpPr>
          <p:cNvPr id="25" name="TextBox 24"/>
          <p:cNvSpPr txBox="1"/>
          <p:nvPr/>
        </p:nvSpPr>
        <p:spPr>
          <a:xfrm>
            <a:off x="6942668" y="6150003"/>
            <a:ext cx="2125133" cy="369332"/>
          </a:xfrm>
          <a:prstGeom prst="rect">
            <a:avLst/>
          </a:prstGeom>
          <a:noFill/>
        </p:spPr>
        <p:txBody>
          <a:bodyPr wrap="square" lIns="0" tIns="0" rIns="0" bIns="0" rtlCol="0">
            <a:spAutoFit/>
          </a:bodyPr>
          <a:lstStyle/>
          <a:p>
            <a:pPr algn="ctr" defTabSz="457200" fontAlgn="base">
              <a:spcBef>
                <a:spcPct val="0"/>
              </a:spcBef>
              <a:spcAft>
                <a:spcPct val="0"/>
              </a:spcAft>
            </a:pPr>
            <a:r>
              <a:rPr lang="en-US" sz="2400" b="1" spc="150" dirty="0">
                <a:solidFill>
                  <a:prstClr val="white"/>
                </a:solidFill>
                <a:latin typeface="Cambria"/>
                <a:ea typeface="ＭＳ Ｐゴシック" charset="0"/>
                <a:cs typeface="Cambria"/>
              </a:rPr>
              <a:t>ELASTIC</a:t>
            </a:r>
          </a:p>
        </p:txBody>
      </p:sp>
      <p:sp>
        <p:nvSpPr>
          <p:cNvPr id="26" name="TextBox 25"/>
          <p:cNvSpPr txBox="1"/>
          <p:nvPr/>
        </p:nvSpPr>
        <p:spPr>
          <a:xfrm>
            <a:off x="1532497" y="4406785"/>
            <a:ext cx="1024471" cy="391389"/>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Airline travel</a:t>
            </a:r>
          </a:p>
        </p:txBody>
      </p:sp>
      <p:sp>
        <p:nvSpPr>
          <p:cNvPr id="27" name="TextBox 26"/>
          <p:cNvSpPr txBox="1"/>
          <p:nvPr/>
        </p:nvSpPr>
        <p:spPr>
          <a:xfrm>
            <a:off x="8489861" y="2783457"/>
            <a:ext cx="874275"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Airline travel</a:t>
            </a:r>
          </a:p>
        </p:txBody>
      </p:sp>
      <p:sp>
        <p:nvSpPr>
          <p:cNvPr id="37" name="TextBox 36"/>
          <p:cNvSpPr txBox="1"/>
          <p:nvPr/>
        </p:nvSpPr>
        <p:spPr>
          <a:xfrm>
            <a:off x="2370667" y="3625380"/>
            <a:ext cx="990596" cy="391389"/>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Medical care</a:t>
            </a:r>
          </a:p>
        </p:txBody>
      </p:sp>
      <p:sp>
        <p:nvSpPr>
          <p:cNvPr id="38" name="TextBox 37"/>
          <p:cNvSpPr txBox="1"/>
          <p:nvPr/>
        </p:nvSpPr>
        <p:spPr>
          <a:xfrm>
            <a:off x="3318959" y="2901948"/>
            <a:ext cx="812807" cy="197490"/>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Coffee</a:t>
            </a:r>
          </a:p>
        </p:txBody>
      </p:sp>
      <p:sp>
        <p:nvSpPr>
          <p:cNvPr id="39" name="TextBox 38"/>
          <p:cNvSpPr txBox="1"/>
          <p:nvPr/>
        </p:nvSpPr>
        <p:spPr>
          <a:xfrm>
            <a:off x="4038600" y="2271592"/>
            <a:ext cx="861480" cy="391389"/>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Tobacco products</a:t>
            </a:r>
          </a:p>
        </p:txBody>
      </p:sp>
      <p:sp>
        <p:nvSpPr>
          <p:cNvPr id="40" name="TextBox 39"/>
          <p:cNvSpPr txBox="1"/>
          <p:nvPr/>
        </p:nvSpPr>
        <p:spPr>
          <a:xfrm>
            <a:off x="4737105" y="2261780"/>
            <a:ext cx="1109131" cy="197490"/>
          </a:xfrm>
          <a:prstGeom prst="rect">
            <a:avLst/>
          </a:prstGeom>
          <a:noFill/>
        </p:spPr>
        <p:txBody>
          <a:bodyPr wrap="square" lIns="0" tIns="0" rIns="0" bIns="0" rtlCol="0">
            <a:spAutoFit/>
          </a:bodyPr>
          <a:lstStyle/>
          <a:p>
            <a:pPr algn="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Movies</a:t>
            </a:r>
          </a:p>
        </p:txBody>
      </p:sp>
      <p:sp>
        <p:nvSpPr>
          <p:cNvPr id="41" name="TextBox 40"/>
          <p:cNvSpPr txBox="1"/>
          <p:nvPr/>
        </p:nvSpPr>
        <p:spPr>
          <a:xfrm>
            <a:off x="7403939" y="2325999"/>
            <a:ext cx="1079503"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Restaurant meals</a:t>
            </a:r>
          </a:p>
        </p:txBody>
      </p:sp>
      <p:sp>
        <p:nvSpPr>
          <p:cNvPr id="42" name="TextBox 41"/>
          <p:cNvSpPr txBox="1"/>
          <p:nvPr/>
        </p:nvSpPr>
        <p:spPr>
          <a:xfrm>
            <a:off x="6345778" y="2089285"/>
            <a:ext cx="1371599"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Private education</a:t>
            </a:r>
          </a:p>
        </p:txBody>
      </p:sp>
      <p:sp>
        <p:nvSpPr>
          <p:cNvPr id="46" name="TextBox 45"/>
          <p:cNvSpPr txBox="1"/>
          <p:nvPr/>
        </p:nvSpPr>
        <p:spPr>
          <a:xfrm>
            <a:off x="8771461" y="3569384"/>
            <a:ext cx="1151475"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Fresh vegetables</a:t>
            </a:r>
          </a:p>
        </p:txBody>
      </p:sp>
      <p:sp>
        <p:nvSpPr>
          <p:cNvPr id="47" name="TextBox 46"/>
          <p:cNvSpPr txBox="1"/>
          <p:nvPr/>
        </p:nvSpPr>
        <p:spPr>
          <a:xfrm>
            <a:off x="9321804" y="4394069"/>
            <a:ext cx="1210733" cy="391389"/>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Honda automobiles</a:t>
            </a:r>
          </a:p>
        </p:txBody>
      </p:sp>
      <p:sp>
        <p:nvSpPr>
          <p:cNvPr id="48" name="TextBox 47"/>
          <p:cNvSpPr txBox="1"/>
          <p:nvPr/>
        </p:nvSpPr>
        <p:spPr>
          <a:xfrm>
            <a:off x="3272181" y="4866795"/>
            <a:ext cx="66463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-.1</a:t>
            </a:r>
          </a:p>
        </p:txBody>
      </p:sp>
      <p:sp>
        <p:nvSpPr>
          <p:cNvPr id="49" name="TextBox 48"/>
          <p:cNvSpPr txBox="1"/>
          <p:nvPr/>
        </p:nvSpPr>
        <p:spPr>
          <a:xfrm>
            <a:off x="3674345" y="4186643"/>
            <a:ext cx="635003"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-.17</a:t>
            </a:r>
          </a:p>
        </p:txBody>
      </p:sp>
      <p:sp>
        <p:nvSpPr>
          <p:cNvPr id="50" name="TextBox 49"/>
          <p:cNvSpPr txBox="1"/>
          <p:nvPr/>
        </p:nvSpPr>
        <p:spPr>
          <a:xfrm>
            <a:off x="4106148" y="3645812"/>
            <a:ext cx="888997"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-.25</a:t>
            </a:r>
          </a:p>
        </p:txBody>
      </p:sp>
      <p:sp>
        <p:nvSpPr>
          <p:cNvPr id="51" name="TextBox 50"/>
          <p:cNvSpPr txBox="1"/>
          <p:nvPr/>
        </p:nvSpPr>
        <p:spPr>
          <a:xfrm>
            <a:off x="5435442" y="3176719"/>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-.9</a:t>
            </a:r>
          </a:p>
        </p:txBody>
      </p:sp>
      <p:sp>
        <p:nvSpPr>
          <p:cNvPr id="52" name="TextBox 51"/>
          <p:cNvSpPr txBox="1"/>
          <p:nvPr/>
        </p:nvSpPr>
        <p:spPr>
          <a:xfrm>
            <a:off x="5803932" y="1493659"/>
            <a:ext cx="567265" cy="451406"/>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3200" spc="50" dirty="0">
                <a:solidFill>
                  <a:srgbClr val="0A5B74"/>
                </a:solidFill>
                <a:latin typeface="Cambria" panose="02040503050406030204" pitchFamily="18" charset="0"/>
                <a:ea typeface="ＭＳ Ｐゴシック" charset="0"/>
                <a:cs typeface="Rockwell"/>
              </a:rPr>
              <a:t>-1</a:t>
            </a:r>
          </a:p>
        </p:txBody>
      </p:sp>
      <p:sp>
        <p:nvSpPr>
          <p:cNvPr id="53" name="TextBox 52"/>
          <p:cNvSpPr txBox="1"/>
          <p:nvPr/>
        </p:nvSpPr>
        <p:spPr>
          <a:xfrm>
            <a:off x="6163551" y="3168252"/>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-1.1</a:t>
            </a:r>
          </a:p>
        </p:txBody>
      </p:sp>
      <p:sp>
        <p:nvSpPr>
          <p:cNvPr id="54" name="TextBox 53"/>
          <p:cNvSpPr txBox="1"/>
          <p:nvPr/>
        </p:nvSpPr>
        <p:spPr>
          <a:xfrm>
            <a:off x="6811278" y="3332406"/>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-1.6</a:t>
            </a:r>
          </a:p>
        </p:txBody>
      </p:sp>
      <p:sp>
        <p:nvSpPr>
          <p:cNvPr id="55" name="TextBox 54"/>
          <p:cNvSpPr txBox="1"/>
          <p:nvPr/>
        </p:nvSpPr>
        <p:spPr>
          <a:xfrm>
            <a:off x="7179552" y="3628878"/>
            <a:ext cx="888997"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a:t>
            </a:r>
            <a:r>
              <a:rPr lang="en-US" sz="600" dirty="0">
                <a:solidFill>
                  <a:prstClr val="white"/>
                </a:solidFill>
                <a:latin typeface="Cambria" panose="02040503050406030204" pitchFamily="18" charset="0"/>
                <a:ea typeface="ＭＳ Ｐゴシック" charset="0"/>
                <a:cs typeface="Rockwell"/>
              </a:rPr>
              <a:t> </a:t>
            </a:r>
            <a:r>
              <a:rPr lang="en-US" sz="1600" dirty="0">
                <a:solidFill>
                  <a:prstClr val="white"/>
                </a:solidFill>
                <a:latin typeface="Cambria" panose="02040503050406030204" pitchFamily="18" charset="0"/>
                <a:ea typeface="ＭＳ Ｐゴシック" charset="0"/>
                <a:cs typeface="Rockwell"/>
              </a:rPr>
              <a:t>2.4</a:t>
            </a:r>
          </a:p>
        </p:txBody>
      </p:sp>
      <p:sp>
        <p:nvSpPr>
          <p:cNvPr id="56" name="TextBox 55"/>
          <p:cNvSpPr txBox="1"/>
          <p:nvPr/>
        </p:nvSpPr>
        <p:spPr>
          <a:xfrm>
            <a:off x="7873809" y="4110417"/>
            <a:ext cx="469899"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a:t>
            </a:r>
            <a:r>
              <a:rPr lang="en-US" sz="800" dirty="0">
                <a:solidFill>
                  <a:prstClr val="white"/>
                </a:solidFill>
                <a:latin typeface="Cambria" panose="02040503050406030204" pitchFamily="18" charset="0"/>
                <a:ea typeface="ＭＳ Ｐゴシック" charset="0"/>
                <a:cs typeface="Rockwell"/>
              </a:rPr>
              <a:t> </a:t>
            </a:r>
            <a:r>
              <a:rPr lang="en-US" sz="1600" dirty="0">
                <a:solidFill>
                  <a:prstClr val="white"/>
                </a:solidFill>
                <a:latin typeface="Cambria" panose="02040503050406030204" pitchFamily="18" charset="0"/>
                <a:ea typeface="ＭＳ Ｐゴシック" charset="0"/>
                <a:cs typeface="Rockwell"/>
              </a:rPr>
              <a:t>3.7</a:t>
            </a:r>
          </a:p>
        </p:txBody>
      </p:sp>
      <p:sp>
        <p:nvSpPr>
          <p:cNvPr id="57" name="TextBox 56"/>
          <p:cNvSpPr txBox="1"/>
          <p:nvPr/>
        </p:nvSpPr>
        <p:spPr>
          <a:xfrm>
            <a:off x="8212479" y="4765191"/>
            <a:ext cx="592660"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- 4</a:t>
            </a:r>
          </a:p>
        </p:txBody>
      </p:sp>
      <p:sp>
        <p:nvSpPr>
          <p:cNvPr id="29" name="TextBox 28"/>
          <p:cNvSpPr txBox="1"/>
          <p:nvPr/>
        </p:nvSpPr>
        <p:spPr>
          <a:xfrm>
            <a:off x="4800445" y="3332406"/>
            <a:ext cx="56726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-.45</a:t>
            </a:r>
          </a:p>
        </p:txBody>
      </p:sp>
    </p:spTree>
    <p:extLst>
      <p:ext uri="{BB962C8B-B14F-4D97-AF65-F5344CB8AC3E}">
        <p14:creationId xmlns:p14="http://schemas.microsoft.com/office/powerpoint/2010/main" val="5914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mbria" panose="02040503050406030204" pitchFamily="18" charset="0"/>
              </a:rPr>
              <a:t>Price Elasticity of Demand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31" y="177812"/>
            <a:ext cx="9139943" cy="6857999"/>
          </a:xfrm>
          <a:prstGeom prst="rect">
            <a:avLst/>
          </a:prstGeom>
        </p:spPr>
      </p:pic>
      <p:sp>
        <p:nvSpPr>
          <p:cNvPr id="6" name="TextBox 5"/>
          <p:cNvSpPr txBox="1"/>
          <p:nvPr/>
        </p:nvSpPr>
        <p:spPr>
          <a:xfrm>
            <a:off x="635023" y="229887"/>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24" name="TextBox 23"/>
          <p:cNvSpPr txBox="1"/>
          <p:nvPr/>
        </p:nvSpPr>
        <p:spPr>
          <a:xfrm>
            <a:off x="3166564" y="6150003"/>
            <a:ext cx="2082801" cy="369332"/>
          </a:xfrm>
          <a:prstGeom prst="rect">
            <a:avLst/>
          </a:prstGeom>
          <a:noFill/>
        </p:spPr>
        <p:txBody>
          <a:bodyPr wrap="square" lIns="0" tIns="0" rIns="0" bIns="0" rtlCol="0">
            <a:spAutoFit/>
          </a:bodyPr>
          <a:lstStyle/>
          <a:p>
            <a:pPr algn="ctr" defTabSz="457200" fontAlgn="base">
              <a:spcBef>
                <a:spcPct val="0"/>
              </a:spcBef>
              <a:spcAft>
                <a:spcPct val="0"/>
              </a:spcAft>
            </a:pPr>
            <a:r>
              <a:rPr lang="en-US" sz="2400" b="1" spc="150" dirty="0">
                <a:solidFill>
                  <a:prstClr val="white"/>
                </a:solidFill>
                <a:latin typeface="Cambria"/>
                <a:ea typeface="ＭＳ Ｐゴシック" charset="0"/>
                <a:cs typeface="Cambria"/>
              </a:rPr>
              <a:t>INELASTIC</a:t>
            </a:r>
          </a:p>
        </p:txBody>
      </p:sp>
      <p:sp>
        <p:nvSpPr>
          <p:cNvPr id="25" name="TextBox 24"/>
          <p:cNvSpPr txBox="1"/>
          <p:nvPr/>
        </p:nvSpPr>
        <p:spPr>
          <a:xfrm>
            <a:off x="6942668" y="6150003"/>
            <a:ext cx="2125133" cy="369332"/>
          </a:xfrm>
          <a:prstGeom prst="rect">
            <a:avLst/>
          </a:prstGeom>
          <a:noFill/>
        </p:spPr>
        <p:txBody>
          <a:bodyPr wrap="square" lIns="0" tIns="0" rIns="0" bIns="0" rtlCol="0">
            <a:spAutoFit/>
          </a:bodyPr>
          <a:lstStyle/>
          <a:p>
            <a:pPr algn="ctr" defTabSz="457200" fontAlgn="base">
              <a:spcBef>
                <a:spcPct val="0"/>
              </a:spcBef>
              <a:spcAft>
                <a:spcPct val="0"/>
              </a:spcAft>
            </a:pPr>
            <a:r>
              <a:rPr lang="en-US" sz="2400" b="1" spc="150" dirty="0">
                <a:solidFill>
                  <a:prstClr val="white"/>
                </a:solidFill>
                <a:latin typeface="Cambria"/>
                <a:ea typeface="ＭＳ Ｐゴシック" charset="0"/>
                <a:cs typeface="Cambria"/>
              </a:rPr>
              <a:t>ELASTIC</a:t>
            </a:r>
          </a:p>
        </p:txBody>
      </p:sp>
      <p:sp>
        <p:nvSpPr>
          <p:cNvPr id="48" name="TextBox 47"/>
          <p:cNvSpPr txBox="1"/>
          <p:nvPr/>
        </p:nvSpPr>
        <p:spPr>
          <a:xfrm>
            <a:off x="3272181" y="4866795"/>
            <a:ext cx="664635"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-.1</a:t>
            </a:r>
          </a:p>
        </p:txBody>
      </p:sp>
      <p:sp>
        <p:nvSpPr>
          <p:cNvPr id="52" name="TextBox 51"/>
          <p:cNvSpPr txBox="1"/>
          <p:nvPr/>
        </p:nvSpPr>
        <p:spPr>
          <a:xfrm>
            <a:off x="5803932" y="1493659"/>
            <a:ext cx="567265" cy="451406"/>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3200" spc="50" dirty="0">
                <a:solidFill>
                  <a:srgbClr val="0A5B74"/>
                </a:solidFill>
                <a:latin typeface="Cambria" panose="02040503050406030204" pitchFamily="18" charset="0"/>
                <a:ea typeface="ＭＳ Ｐゴシック" charset="0"/>
                <a:cs typeface="Rockwell"/>
              </a:rPr>
              <a:t>-1</a:t>
            </a:r>
          </a:p>
        </p:txBody>
      </p:sp>
      <p:sp>
        <p:nvSpPr>
          <p:cNvPr id="55" name="TextBox 54"/>
          <p:cNvSpPr txBox="1"/>
          <p:nvPr/>
        </p:nvSpPr>
        <p:spPr>
          <a:xfrm>
            <a:off x="7179552" y="3628878"/>
            <a:ext cx="888997" cy="225703"/>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600" dirty="0">
                <a:solidFill>
                  <a:prstClr val="white"/>
                </a:solidFill>
                <a:latin typeface="Cambria" panose="02040503050406030204" pitchFamily="18" charset="0"/>
                <a:ea typeface="ＭＳ Ｐゴシック" charset="0"/>
                <a:cs typeface="Rockwell"/>
              </a:rPr>
              <a:t>-</a:t>
            </a:r>
            <a:r>
              <a:rPr lang="en-US" sz="600" dirty="0">
                <a:solidFill>
                  <a:prstClr val="white"/>
                </a:solidFill>
                <a:latin typeface="Cambria" panose="02040503050406030204" pitchFamily="18" charset="0"/>
                <a:ea typeface="ＭＳ Ｐゴシック" charset="0"/>
                <a:cs typeface="Rockwell"/>
              </a:rPr>
              <a:t> </a:t>
            </a:r>
            <a:r>
              <a:rPr lang="en-US" sz="1600" dirty="0">
                <a:solidFill>
                  <a:prstClr val="white"/>
                </a:solidFill>
                <a:latin typeface="Cambria" panose="02040503050406030204" pitchFamily="18" charset="0"/>
                <a:ea typeface="ＭＳ Ｐゴシック" charset="0"/>
                <a:cs typeface="Rockwell"/>
              </a:rPr>
              <a:t>2.4</a:t>
            </a:r>
          </a:p>
        </p:txBody>
      </p:sp>
      <p:sp>
        <p:nvSpPr>
          <p:cNvPr id="44" name="TextBox 43"/>
          <p:cNvSpPr txBox="1"/>
          <p:nvPr/>
        </p:nvSpPr>
        <p:spPr>
          <a:xfrm>
            <a:off x="2042507" y="3560781"/>
            <a:ext cx="1335719" cy="86177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a:ea typeface="ＭＳ Ｐゴシック" charset="0"/>
                <a:cs typeface="Cambria"/>
              </a:rPr>
              <a:t>Includes business travel and travel for an emergency</a:t>
            </a:r>
          </a:p>
        </p:txBody>
      </p:sp>
      <p:sp>
        <p:nvSpPr>
          <p:cNvPr id="45" name="TextBox 44"/>
          <p:cNvSpPr txBox="1"/>
          <p:nvPr/>
        </p:nvSpPr>
        <p:spPr>
          <a:xfrm>
            <a:off x="2042477" y="2917461"/>
            <a:ext cx="1411920" cy="668901"/>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600" spc="50" dirty="0">
                <a:solidFill>
                  <a:prstClr val="white"/>
                </a:solidFill>
                <a:latin typeface="Cambria" panose="02040503050406030204" pitchFamily="18" charset="0"/>
                <a:ea typeface="ＭＳ Ｐゴシック" charset="0"/>
                <a:cs typeface="Rockwell"/>
              </a:rPr>
              <a:t>Inelastic airline </a:t>
            </a:r>
          </a:p>
          <a:p>
            <a:pPr defTabSz="457200" fontAlgn="base">
              <a:lnSpc>
                <a:spcPct val="90000"/>
              </a:lnSpc>
              <a:spcBef>
                <a:spcPct val="0"/>
              </a:spcBef>
              <a:spcAft>
                <a:spcPct val="0"/>
              </a:spcAft>
            </a:pPr>
            <a:r>
              <a:rPr lang="en-US" sz="1600" spc="50" dirty="0">
                <a:solidFill>
                  <a:prstClr val="white"/>
                </a:solidFill>
                <a:latin typeface="Cambria" panose="02040503050406030204" pitchFamily="18" charset="0"/>
                <a:ea typeface="ＭＳ Ｐゴシック" charset="0"/>
                <a:cs typeface="Rockwell"/>
              </a:rPr>
              <a:t>travel</a:t>
            </a:r>
          </a:p>
        </p:txBody>
      </p:sp>
      <p:sp>
        <p:nvSpPr>
          <p:cNvPr id="62" name="Rounded Rectangle 61"/>
          <p:cNvSpPr/>
          <p:nvPr/>
        </p:nvSpPr>
        <p:spPr>
          <a:xfrm>
            <a:off x="1871133" y="2817800"/>
            <a:ext cx="1590379" cy="1589023"/>
          </a:xfrm>
          <a:prstGeom prst="roundRect">
            <a:avLst>
              <a:gd name="adj" fmla="val 10053"/>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9" name="TextBox 68"/>
          <p:cNvSpPr txBox="1"/>
          <p:nvPr/>
        </p:nvSpPr>
        <p:spPr>
          <a:xfrm>
            <a:off x="8654973" y="2311469"/>
            <a:ext cx="1115591" cy="646331"/>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a:ea typeface="ＭＳ Ｐゴシック" charset="0"/>
                <a:cs typeface="Cambria"/>
              </a:rPr>
              <a:t>Includes travel for pleasure</a:t>
            </a:r>
          </a:p>
        </p:txBody>
      </p:sp>
      <p:sp>
        <p:nvSpPr>
          <p:cNvPr id="70" name="TextBox 69"/>
          <p:cNvSpPr txBox="1"/>
          <p:nvPr/>
        </p:nvSpPr>
        <p:spPr>
          <a:xfrm>
            <a:off x="8654941" y="1859770"/>
            <a:ext cx="1428859" cy="447302"/>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1600" spc="50" dirty="0">
                <a:solidFill>
                  <a:prstClr val="white"/>
                </a:solidFill>
                <a:latin typeface="Cambria" panose="02040503050406030204" pitchFamily="18" charset="0"/>
                <a:ea typeface="ＭＳ Ｐゴシック" charset="0"/>
                <a:cs typeface="Rockwell"/>
              </a:rPr>
              <a:t>Elastic </a:t>
            </a:r>
          </a:p>
          <a:p>
            <a:pPr defTabSz="457200" fontAlgn="base">
              <a:lnSpc>
                <a:spcPct val="90000"/>
              </a:lnSpc>
              <a:spcBef>
                <a:spcPct val="0"/>
              </a:spcBef>
              <a:spcAft>
                <a:spcPct val="0"/>
              </a:spcAft>
            </a:pPr>
            <a:r>
              <a:rPr lang="en-US" sz="1600" spc="50" dirty="0">
                <a:solidFill>
                  <a:prstClr val="white"/>
                </a:solidFill>
                <a:latin typeface="Cambria" panose="02040503050406030204" pitchFamily="18" charset="0"/>
                <a:ea typeface="ＭＳ Ｐゴシック" charset="0"/>
                <a:cs typeface="Rockwell"/>
              </a:rPr>
              <a:t>airline travel</a:t>
            </a:r>
          </a:p>
        </p:txBody>
      </p:sp>
      <p:sp>
        <p:nvSpPr>
          <p:cNvPr id="71" name="Rounded Rectangle 70"/>
          <p:cNvSpPr/>
          <p:nvPr/>
        </p:nvSpPr>
        <p:spPr>
          <a:xfrm>
            <a:off x="8517465" y="1739622"/>
            <a:ext cx="1657435" cy="1226167"/>
          </a:xfrm>
          <a:prstGeom prst="roundRect">
            <a:avLst>
              <a:gd name="adj" fmla="val 10053"/>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l="8800" t="63086" r="78602" b="28336"/>
          <a:stretch/>
        </p:blipFill>
        <p:spPr>
          <a:xfrm>
            <a:off x="2328333" y="4504268"/>
            <a:ext cx="1151467" cy="588184"/>
          </a:xfrm>
          <a:prstGeom prst="rect">
            <a:avLst/>
          </a:prstGeom>
        </p:spPr>
      </p:pic>
      <p:pic>
        <p:nvPicPr>
          <p:cNvPr id="75" name="Picture 74"/>
          <p:cNvPicPr>
            <a:picLocks noChangeAspect="1"/>
          </p:cNvPicPr>
          <p:nvPr/>
        </p:nvPicPr>
        <p:blipFill rotWithShape="1">
          <a:blip r:embed="rId4">
            <a:extLst>
              <a:ext uri="{28A0092B-C50C-407E-A947-70E740481C1C}">
                <a14:useLocalDpi xmlns:a14="http://schemas.microsoft.com/office/drawing/2010/main" val="0"/>
              </a:ext>
            </a:extLst>
          </a:blip>
          <a:srcRect l="67530" t="38134" r="23207" b="49336"/>
          <a:stretch/>
        </p:blipFill>
        <p:spPr>
          <a:xfrm>
            <a:off x="7696201" y="2793094"/>
            <a:ext cx="846667" cy="859317"/>
          </a:xfrm>
          <a:prstGeom prst="rect">
            <a:avLst/>
          </a:prstGeom>
        </p:spPr>
      </p:pic>
      <p:pic>
        <p:nvPicPr>
          <p:cNvPr id="76" name="Picture 75" descr="MICRO_ch04_tix.png"/>
          <p:cNvPicPr>
            <a:picLocks noChangeAspect="1"/>
          </p:cNvPicPr>
          <p:nvPr/>
        </p:nvPicPr>
        <p:blipFill rotWithShape="1">
          <a:blip r:embed="rId5">
            <a:extLst>
              <a:ext uri="{28A0092B-C50C-407E-A947-70E740481C1C}">
                <a14:useLocalDpi xmlns:a14="http://schemas.microsoft.com/office/drawing/2010/main" val="0"/>
              </a:ext>
            </a:extLst>
          </a:blip>
          <a:srcRect r="52996"/>
          <a:stretch/>
        </p:blipFill>
        <p:spPr>
          <a:xfrm>
            <a:off x="2999362" y="2548464"/>
            <a:ext cx="721295" cy="1011869"/>
          </a:xfrm>
          <a:prstGeom prst="rect">
            <a:avLst/>
          </a:prstGeom>
        </p:spPr>
      </p:pic>
      <p:pic>
        <p:nvPicPr>
          <p:cNvPr id="77" name="Picture 76" descr="MICRO_ch04_tix.png"/>
          <p:cNvPicPr>
            <a:picLocks noChangeAspect="1"/>
          </p:cNvPicPr>
          <p:nvPr/>
        </p:nvPicPr>
        <p:blipFill rotWithShape="1">
          <a:blip r:embed="rId5">
            <a:extLst>
              <a:ext uri="{28A0092B-C50C-407E-A947-70E740481C1C}">
                <a14:useLocalDpi xmlns:a14="http://schemas.microsoft.com/office/drawing/2010/main" val="0"/>
              </a:ext>
            </a:extLst>
          </a:blip>
          <a:srcRect l="56079"/>
          <a:stretch/>
        </p:blipFill>
        <p:spPr>
          <a:xfrm>
            <a:off x="9690872" y="2412992"/>
            <a:ext cx="673993" cy="1011869"/>
          </a:xfrm>
          <a:prstGeom prst="rect">
            <a:avLst/>
          </a:prstGeom>
        </p:spPr>
      </p:pic>
    </p:spTree>
    <p:extLst>
      <p:ext uri="{BB962C8B-B14F-4D97-AF65-F5344CB8AC3E}">
        <p14:creationId xmlns:p14="http://schemas.microsoft.com/office/powerpoint/2010/main" val="366770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533447"/>
            <a:ext cx="6654800" cy="578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89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668463" y="0"/>
            <a:ext cx="8229600" cy="1527175"/>
          </a:xfrm>
        </p:spPr>
        <p:txBody>
          <a:bodyPr/>
          <a:lstStyle/>
          <a:p>
            <a:r>
              <a:rPr lang="en-US" altLang="en-US" dirty="0">
                <a:latin typeface="Cambria"/>
              </a:rPr>
              <a:t>The Determinants of the </a:t>
            </a:r>
            <a:br>
              <a:rPr lang="en-US" altLang="en-US" dirty="0">
                <a:latin typeface="Cambria"/>
              </a:rPr>
            </a:br>
            <a:r>
              <a:rPr lang="en-US" altLang="en-US" dirty="0">
                <a:latin typeface="Cambria"/>
              </a:rPr>
              <a:t>Price Elasticity of Demand</a:t>
            </a:r>
          </a:p>
        </p:txBody>
      </p:sp>
      <p:sp>
        <p:nvSpPr>
          <p:cNvPr id="29699" name="Content Placeholder 2"/>
          <p:cNvSpPr>
            <a:spLocks noGrp="1"/>
          </p:cNvSpPr>
          <p:nvPr>
            <p:ph idx="1"/>
          </p:nvPr>
        </p:nvSpPr>
        <p:spPr>
          <a:xfrm>
            <a:off x="1668463" y="1625600"/>
            <a:ext cx="6807200" cy="4895850"/>
          </a:xfrm>
        </p:spPr>
        <p:txBody>
          <a:bodyPr/>
          <a:lstStyle/>
          <a:p>
            <a:pPr marL="742950" indent="-742950" eaLnBrk="1" hangingPunct="1">
              <a:buFont typeface="Calibri" panose="020F0502020204030204" pitchFamily="34" charset="0"/>
              <a:buAutoNum type="arabicPeriod"/>
            </a:pPr>
            <a:r>
              <a:rPr lang="en-US" altLang="en-US" dirty="0"/>
              <a:t>Existence of substitutes</a:t>
            </a:r>
          </a:p>
          <a:p>
            <a:pPr lvl="1" eaLnBrk="1" hangingPunct="1"/>
            <a:r>
              <a:rPr lang="en-US" altLang="en-US" dirty="0"/>
              <a:t>Goods with lots of substitutes</a:t>
            </a:r>
          </a:p>
          <a:p>
            <a:pPr lvl="2" eaLnBrk="1" hangingPunct="1"/>
            <a:r>
              <a:rPr lang="en-US" altLang="en-US" dirty="0">
                <a:latin typeface="Cambria"/>
                <a:ea typeface="Cambria"/>
                <a:cs typeface="Cambria"/>
              </a:rPr>
              <a:t>Canned vegetables, breakfast cereals, many types of products with multiple brands</a:t>
            </a:r>
          </a:p>
          <a:p>
            <a:pPr lvl="2" eaLnBrk="1" hangingPunct="1"/>
            <a:r>
              <a:rPr lang="en-US" altLang="en-US" dirty="0">
                <a:latin typeface="Cambria"/>
                <a:ea typeface="Cambria"/>
                <a:cs typeface="Cambria"/>
              </a:rPr>
              <a:t>More elastic</a:t>
            </a:r>
          </a:p>
          <a:p>
            <a:pPr lvl="1" eaLnBrk="1" hangingPunct="1"/>
            <a:r>
              <a:rPr lang="en-US" altLang="en-US" dirty="0"/>
              <a:t>Goods with no good substitutes</a:t>
            </a:r>
          </a:p>
          <a:p>
            <a:pPr lvl="2" eaLnBrk="1" hangingPunct="1"/>
            <a:r>
              <a:rPr lang="en-US" altLang="en-US" dirty="0">
                <a:latin typeface="Cambria"/>
                <a:ea typeface="Cambria"/>
                <a:cs typeface="Cambria"/>
              </a:rPr>
              <a:t>Broadway theatre, rare coins, autographs, drinking water, electricity, and Super Bowl tickets</a:t>
            </a:r>
          </a:p>
          <a:p>
            <a:pPr lvl="2" eaLnBrk="1" hangingPunct="1"/>
            <a:r>
              <a:rPr lang="en-US" altLang="en-US" dirty="0">
                <a:latin typeface="Cambria"/>
                <a:ea typeface="Cambria"/>
                <a:cs typeface="Cambria"/>
              </a:rPr>
              <a:t>More inelastic</a:t>
            </a:r>
          </a:p>
        </p:txBody>
      </p:sp>
      <p:pic>
        <p:nvPicPr>
          <p:cNvPr id="29700" name="Picture 5" descr="I:\DirkTextbookN\Jpegs(All)\VOLUME_1_MICRO_Class-test\10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115" y="4267200"/>
            <a:ext cx="12827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6" descr="I:\DirkTextbookN\Jpegs(All)\VOLUME_1_MICRO_Class-test\013_PRINECO_CH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4243" y="1654175"/>
            <a:ext cx="1936751" cy="269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351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barn(inVertical)">
                                      <p:cBhvr>
                                        <p:cTn id="7" dur="500"/>
                                        <p:tgtEl>
                                          <p:spTgt spid="2969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3" end="3"/>
                                            </p:txEl>
                                          </p:spTgt>
                                        </p:tgtEl>
                                        <p:attrNameLst>
                                          <p:attrName>style.visibility</p:attrName>
                                        </p:attrNameLst>
                                      </p:cBhvr>
                                      <p:to>
                                        <p:strVal val="visible"/>
                                      </p:to>
                                    </p:set>
                                    <p:animEffect transition="in" filter="barn(inVertical)">
                                      <p:cBhvr>
                                        <p:cTn id="10" dur="500"/>
                                        <p:tgtEl>
                                          <p:spTgt spid="2969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9701"/>
                                        </p:tgtEl>
                                        <p:attrNameLst>
                                          <p:attrName>style.visibility</p:attrName>
                                        </p:attrNameLst>
                                      </p:cBhvr>
                                      <p:to>
                                        <p:strVal val="visible"/>
                                      </p:to>
                                    </p:set>
                                    <p:animEffect transition="in" filter="barn(inVertical)">
                                      <p:cBhvr>
                                        <p:cTn id="13" dur="500"/>
                                        <p:tgtEl>
                                          <p:spTgt spid="2970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9700"/>
                                        </p:tgtEl>
                                        <p:attrNameLst>
                                          <p:attrName>style.visibility</p:attrName>
                                        </p:attrNameLst>
                                      </p:cBhvr>
                                      <p:to>
                                        <p:strVal val="visible"/>
                                      </p:to>
                                    </p:set>
                                    <p:animEffect transition="in" filter="barn(inVertical)">
                                      <p:cBhvr>
                                        <p:cTn id="24"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33538" y="19376"/>
            <a:ext cx="8229600" cy="1527175"/>
          </a:xfrm>
        </p:spPr>
        <p:txBody>
          <a:bodyPr/>
          <a:lstStyle/>
          <a:p>
            <a:r>
              <a:rPr lang="en-US" altLang="en-US" dirty="0"/>
              <a:t>The Determinants of the </a:t>
            </a:r>
            <a:br>
              <a:rPr lang="en-US" altLang="en-US" dirty="0"/>
            </a:br>
            <a:r>
              <a:rPr lang="en-US" altLang="en-US" dirty="0"/>
              <a:t>Price Elasticity of Demand</a:t>
            </a:r>
            <a:endParaRPr lang="en-US" b="0" dirty="0">
              <a:cs typeface="Arial" pitchFamily="-107" charset="0"/>
            </a:endParaRPr>
          </a:p>
        </p:txBody>
      </p:sp>
      <p:sp>
        <p:nvSpPr>
          <p:cNvPr id="27650" name="Content Placeholder 2"/>
          <p:cNvSpPr>
            <a:spLocks noGrp="1"/>
          </p:cNvSpPr>
          <p:nvPr>
            <p:ph idx="1"/>
          </p:nvPr>
        </p:nvSpPr>
        <p:spPr>
          <a:xfrm>
            <a:off x="1633538" y="1712914"/>
            <a:ext cx="8845550" cy="1240665"/>
          </a:xfrm>
        </p:spPr>
        <p:txBody>
          <a:bodyPr/>
          <a:lstStyle/>
          <a:p>
            <a:pPr marL="742950" indent="-742950" eaLnBrk="1" hangingPunct="1">
              <a:buFont typeface="+mj-lt"/>
              <a:buAutoNum type="arabicPeriod" startAt="2"/>
              <a:tabLst>
                <a:tab pos="409575" algn="l"/>
              </a:tabLst>
            </a:pPr>
            <a:r>
              <a:rPr lang="en-US" dirty="0">
                <a:latin typeface="Cambria" panose="02040503050406030204" pitchFamily="18" charset="0"/>
                <a:cs typeface="Arial" pitchFamily="-107" charset="0"/>
              </a:rPr>
              <a:t>Necessities versus luxuries</a:t>
            </a:r>
          </a:p>
          <a:p>
            <a:pPr marL="915988" lvl="1" indent="-515938" eaLnBrk="1" hangingPunct="1">
              <a:tabLst>
                <a:tab pos="409575" algn="l"/>
              </a:tabLst>
            </a:pPr>
            <a:r>
              <a:rPr lang="en-US" sz="2800" dirty="0">
                <a:latin typeface="Cambria" panose="02040503050406030204" pitchFamily="18" charset="0"/>
                <a:cs typeface="Arial" pitchFamily="-107" charset="0"/>
              </a:rPr>
              <a:t>Affects the options the consumer faces</a:t>
            </a:r>
          </a:p>
          <a:p>
            <a:pPr marL="915988" lvl="1" indent="-515938" eaLnBrk="1" hangingPunct="1">
              <a:tabLst>
                <a:tab pos="409575" algn="l"/>
              </a:tabLst>
            </a:pPr>
            <a:r>
              <a:rPr lang="en-US" sz="2800" dirty="0">
                <a:latin typeface="Cambria" panose="02040503050406030204" pitchFamily="18" charset="0"/>
                <a:cs typeface="Arial" pitchFamily="-107" charset="0"/>
              </a:rPr>
              <a:t>Luxuries </a:t>
            </a:r>
            <a:r>
              <a:rPr lang="en-US" sz="2800" dirty="0">
                <a:latin typeface="Cambria" panose="02040503050406030204" pitchFamily="18" charset="0"/>
                <a:cs typeface="Arial" pitchFamily="-107" charset="0"/>
                <a:sym typeface="Wingdings" pitchFamily="2" charset="2"/>
              </a:rPr>
              <a:t> Elastic</a:t>
            </a:r>
          </a:p>
          <a:p>
            <a:pPr marL="915988" lvl="1" indent="-515938" eaLnBrk="1" hangingPunct="1">
              <a:tabLst>
                <a:tab pos="409575" algn="l"/>
              </a:tabLst>
            </a:pPr>
            <a:r>
              <a:rPr lang="en-US" sz="2800" dirty="0">
                <a:latin typeface="Cambria" panose="02040503050406030204" pitchFamily="18" charset="0"/>
                <a:cs typeface="Arial" pitchFamily="-107" charset="0"/>
                <a:sym typeface="Wingdings" pitchFamily="2" charset="2"/>
              </a:rPr>
              <a:t>Necessities  Inelastic</a:t>
            </a:r>
            <a:endParaRPr lang="en-US" sz="2800" dirty="0">
              <a:latin typeface="Cambria" panose="02040503050406030204" pitchFamily="18" charset="0"/>
              <a:cs typeface="Arial" pitchFamily="-107" charset="0"/>
            </a:endParaRPr>
          </a:p>
          <a:p>
            <a:pPr marL="915988" lvl="1" indent="-515938" eaLnBrk="1" hangingPunct="1">
              <a:tabLst>
                <a:tab pos="409575" algn="l"/>
              </a:tabLst>
            </a:pPr>
            <a:endParaRPr lang="en-US" sz="2800" dirty="0">
              <a:latin typeface="Cambria" panose="02040503050406030204" pitchFamily="18" charset="0"/>
              <a:cs typeface="Arial" pitchFamily="-107" charset="0"/>
            </a:endParaRPr>
          </a:p>
        </p:txBody>
      </p:sp>
      <p:pic>
        <p:nvPicPr>
          <p:cNvPr id="6" name="Picture 5" descr="An open prescription bottle on its side with 5 Zocor pills spilled in front of it."/>
          <p:cNvPicPr>
            <a:picLocks noChangeAspect="1"/>
          </p:cNvPicPr>
          <p:nvPr/>
        </p:nvPicPr>
        <p:blipFill>
          <a:blip r:embed="rId3"/>
          <a:srcRect b="2710"/>
          <a:stretch>
            <a:fillRect/>
          </a:stretch>
        </p:blipFill>
        <p:spPr>
          <a:xfrm>
            <a:off x="3845503" y="4065527"/>
            <a:ext cx="2049473" cy="2725597"/>
          </a:xfrm>
          <a:prstGeom prst="rect">
            <a:avLst/>
          </a:prstGeom>
        </p:spPr>
      </p:pic>
      <p:pic>
        <p:nvPicPr>
          <p:cNvPr id="7" name="Picture 6" descr="A diamond ring."/>
          <p:cNvPicPr>
            <a:picLocks noChangeAspect="1"/>
          </p:cNvPicPr>
          <p:nvPr/>
        </p:nvPicPr>
        <p:blipFill>
          <a:blip r:embed="rId4"/>
          <a:stretch>
            <a:fillRect/>
          </a:stretch>
        </p:blipFill>
        <p:spPr>
          <a:xfrm>
            <a:off x="6047563" y="4065526"/>
            <a:ext cx="2519392" cy="2724912"/>
          </a:xfrm>
          <a:prstGeom prst="rect">
            <a:avLst/>
          </a:prstGeom>
        </p:spPr>
      </p:pic>
    </p:spTree>
    <p:extLst>
      <p:ext uri="{BB962C8B-B14F-4D97-AF65-F5344CB8AC3E}">
        <p14:creationId xmlns:p14="http://schemas.microsoft.com/office/powerpoint/2010/main" val="2546585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633570" y="-4267"/>
            <a:ext cx="8229600" cy="1527175"/>
          </a:xfrm>
        </p:spPr>
        <p:txBody>
          <a:bodyPr/>
          <a:lstStyle/>
          <a:p>
            <a:r>
              <a:rPr lang="en-US" altLang="en-US" dirty="0">
                <a:latin typeface="Cambria"/>
              </a:rPr>
              <a:t>The Determinants of the </a:t>
            </a:r>
            <a:br>
              <a:rPr lang="en-US" altLang="en-US" dirty="0">
                <a:latin typeface="Cambria"/>
              </a:rPr>
            </a:br>
            <a:r>
              <a:rPr lang="en-US" altLang="en-US" dirty="0">
                <a:latin typeface="Cambria"/>
              </a:rPr>
              <a:t>Price Elasticity of Demand</a:t>
            </a:r>
          </a:p>
        </p:txBody>
      </p:sp>
      <p:sp>
        <p:nvSpPr>
          <p:cNvPr id="30723" name="Content Placeholder 2"/>
          <p:cNvSpPr>
            <a:spLocks noGrp="1"/>
          </p:cNvSpPr>
          <p:nvPr>
            <p:ph idx="1"/>
          </p:nvPr>
        </p:nvSpPr>
        <p:spPr>
          <a:xfrm>
            <a:off x="1633570" y="1712913"/>
            <a:ext cx="6480175" cy="4895850"/>
          </a:xfrm>
        </p:spPr>
        <p:txBody>
          <a:bodyPr/>
          <a:lstStyle/>
          <a:p>
            <a:pPr marL="514350" indent="-514350" eaLnBrk="1" hangingPunct="1">
              <a:buFont typeface="+mj-lt"/>
              <a:buAutoNum type="arabicPeriod" startAt="3"/>
            </a:pPr>
            <a:r>
              <a:rPr lang="en-US" altLang="en-US" sz="3200" dirty="0"/>
              <a:t>Share of the budget spent on the good</a:t>
            </a:r>
          </a:p>
          <a:p>
            <a:pPr lvl="1" eaLnBrk="1" hangingPunct="1"/>
            <a:r>
              <a:rPr lang="en-US" altLang="en-US" sz="2800" dirty="0"/>
              <a:t>Demand is more elastic for </a:t>
            </a:r>
            <a:r>
              <a:rPr lang="en-US" altLang="ja-JP" sz="2800" dirty="0"/>
              <a:t>"big ticket" items that make up a large portion of income.</a:t>
            </a:r>
          </a:p>
          <a:p>
            <a:pPr lvl="1" eaLnBrk="1" hangingPunct="1"/>
            <a:r>
              <a:rPr lang="en-US" altLang="en-US" sz="2800" dirty="0"/>
              <a:t>Demand is more inelastic for inexpensive items.</a:t>
            </a:r>
          </a:p>
          <a:p>
            <a:pPr lvl="1" eaLnBrk="1" hangingPunct="1"/>
            <a:r>
              <a:rPr lang="en-US" altLang="en-US" sz="2800" dirty="0"/>
              <a:t>Which would you react to more?</a:t>
            </a:r>
          </a:p>
          <a:p>
            <a:pPr lvl="2" eaLnBrk="1" hangingPunct="1"/>
            <a:r>
              <a:rPr lang="en-US" altLang="en-US" dirty="0">
                <a:latin typeface="Cambria"/>
                <a:ea typeface="Cambria"/>
                <a:cs typeface="Cambria"/>
              </a:rPr>
              <a:t>20% sale on a new vehicle you want</a:t>
            </a:r>
          </a:p>
          <a:p>
            <a:pPr lvl="2" eaLnBrk="1" hangingPunct="1"/>
            <a:r>
              <a:rPr lang="en-US" altLang="en-US" dirty="0">
                <a:latin typeface="Cambria"/>
                <a:ea typeface="Cambria"/>
                <a:cs typeface="Cambria"/>
              </a:rPr>
              <a:t>20% sale on candy bar</a:t>
            </a:r>
          </a:p>
        </p:txBody>
      </p:sp>
      <p:pic>
        <p:nvPicPr>
          <p:cNvPr id="30724" name="Picture 4"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5" y="1600200"/>
            <a:ext cx="2643187" cy="368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5" name="Picture 5" descr="I:\DirkTextbookN\Jpegs(All)\VOLUME_1_MICRO_Class-test\05_PRINECO_CH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715" y="5440410"/>
            <a:ext cx="2487612" cy="96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893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barn(inVertical)">
                                      <p:cBhvr>
                                        <p:cTn id="15" dur="500"/>
                                        <p:tgtEl>
                                          <p:spTgt spid="3072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barn(inVertical)">
                                      <p:cBhvr>
                                        <p:cTn id="18" dur="500"/>
                                        <p:tgtEl>
                                          <p:spTgt spid="3072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0723">
                                            <p:txEl>
                                              <p:pRg st="5" end="5"/>
                                            </p:txEl>
                                          </p:spTgt>
                                        </p:tgtEl>
                                        <p:attrNameLst>
                                          <p:attrName>style.visibility</p:attrName>
                                        </p:attrNameLst>
                                      </p:cBhvr>
                                      <p:to>
                                        <p:strVal val="visible"/>
                                      </p:to>
                                    </p:set>
                                    <p:animEffect transition="in" filter="barn(inVertical)">
                                      <p:cBhvr>
                                        <p:cTn id="21" dur="500"/>
                                        <p:tgtEl>
                                          <p:spTgt spid="3072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0725"/>
                                        </p:tgtEl>
                                        <p:attrNameLst>
                                          <p:attrName>style.visibility</p:attrName>
                                        </p:attrNameLst>
                                      </p:cBhvr>
                                      <p:to>
                                        <p:strVal val="visible"/>
                                      </p:to>
                                    </p:set>
                                    <p:animEffect transition="in" filter="barn(inVertical)">
                                      <p:cBhvr>
                                        <p:cTn id="24" dur="500"/>
                                        <p:tgtEl>
                                          <p:spTgt spid="30725"/>
                                        </p:tgtEl>
                                      </p:cBhvr>
                                    </p:animEffect>
                                  </p:childTnLst>
                                </p:cTn>
                              </p:par>
                              <p:par>
                                <p:cTn id="25" presetID="16" presetClass="entr" presetSubtype="21" fill="hold" nodeType="withEffect">
                                  <p:stCondLst>
                                    <p:cond delay="0"/>
                                  </p:stCondLst>
                                  <p:childTnLst>
                                    <p:set>
                                      <p:cBhvr>
                                        <p:cTn id="26" dur="1" fill="hold">
                                          <p:stCondLst>
                                            <p:cond delay="0"/>
                                          </p:stCondLst>
                                        </p:cTn>
                                        <p:tgtEl>
                                          <p:spTgt spid="30724"/>
                                        </p:tgtEl>
                                        <p:attrNameLst>
                                          <p:attrName>style.visibility</p:attrName>
                                        </p:attrNameLst>
                                      </p:cBhvr>
                                      <p:to>
                                        <p:strVal val="visible"/>
                                      </p:to>
                                    </p:set>
                                    <p:animEffect transition="in" filter="barn(inVertical)">
                                      <p:cBhvr>
                                        <p:cTn id="2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47"/>
            <a:ext cx="8229600" cy="1527175"/>
          </a:xfrm>
        </p:spPr>
        <p:txBody>
          <a:bodyPr/>
          <a:lstStyle/>
          <a:p>
            <a:r>
              <a:rPr lang="en-US" altLang="en-US">
                <a:latin typeface="Cambria"/>
              </a:rPr>
              <a:t>Topics of Week #4</a:t>
            </a:r>
            <a:endParaRPr lang="en-US" altLang="en-US" dirty="0">
              <a:latin typeface="Cambria"/>
            </a:endParaRPr>
          </a:p>
        </p:txBody>
      </p:sp>
      <p:sp>
        <p:nvSpPr>
          <p:cNvPr id="12290" name="Content Placeholder 2"/>
          <p:cNvSpPr>
            <a:spLocks noGrp="1"/>
          </p:cNvSpPr>
          <p:nvPr>
            <p:ph idx="1"/>
          </p:nvPr>
        </p:nvSpPr>
        <p:spPr>
          <a:xfrm>
            <a:off x="1981200" y="1712913"/>
            <a:ext cx="8229600" cy="4096216"/>
          </a:xfrm>
        </p:spPr>
        <p:txBody>
          <a:bodyPr/>
          <a:lstStyle/>
          <a:p>
            <a:pPr marL="514350" indent="-514350" eaLnBrk="1" hangingPunct="1">
              <a:buFont typeface="+mj-lt"/>
              <a:buAutoNum type="arabicPeriod"/>
            </a:pPr>
            <a:r>
              <a:rPr lang="en-US" sz="2800" dirty="0">
                <a:ea typeface="MS PGothic" charset="0"/>
              </a:rPr>
              <a:t>Elasticity</a:t>
            </a:r>
            <a:endParaRPr lang="en-US" sz="2800" cap="none" dirty="0">
              <a:ea typeface="MS PGothic" charset="0"/>
            </a:endParaRPr>
          </a:p>
          <a:p>
            <a:pPr marL="514350" indent="-514350" eaLnBrk="1" hangingPunct="1">
              <a:buFont typeface="+mj-lt"/>
              <a:buAutoNum type="arabicPeriod"/>
            </a:pPr>
            <a:r>
              <a:rPr lang="en-US" sz="2800" dirty="0">
                <a:ea typeface="MS PGothic" charset="0"/>
              </a:rPr>
              <a:t>Price Elasticity of Demand*</a:t>
            </a:r>
          </a:p>
          <a:p>
            <a:pPr marL="514350" indent="-514350" eaLnBrk="1" hangingPunct="1">
              <a:buFont typeface="+mj-lt"/>
              <a:buAutoNum type="arabicPeriod"/>
            </a:pPr>
            <a:r>
              <a:rPr lang="en-US" sz="2800" cap="none" dirty="0">
                <a:ea typeface="MS PGothic" charset="0"/>
              </a:rPr>
              <a:t>Elasticity Formula*</a:t>
            </a:r>
          </a:p>
          <a:p>
            <a:pPr marL="514350" indent="-514350" eaLnBrk="1" hangingPunct="1">
              <a:buFont typeface="+mj-lt"/>
              <a:buAutoNum type="arabicPeriod"/>
            </a:pPr>
            <a:r>
              <a:rPr lang="en-US" sz="2800" dirty="0">
                <a:ea typeface="MS PGothic" charset="0"/>
              </a:rPr>
              <a:t>Income Elasticity*</a:t>
            </a:r>
          </a:p>
          <a:p>
            <a:pPr marL="514350" indent="-514350" eaLnBrk="1" hangingPunct="1">
              <a:buFont typeface="+mj-lt"/>
              <a:buAutoNum type="arabicPeriod"/>
            </a:pPr>
            <a:r>
              <a:rPr lang="en-US" sz="2800" cap="none" dirty="0">
                <a:ea typeface="MS PGothic" charset="0"/>
              </a:rPr>
              <a:t>Cross-Price Elasticity</a:t>
            </a:r>
          </a:p>
          <a:p>
            <a:pPr marL="514350" indent="-514350" eaLnBrk="1" hangingPunct="1">
              <a:buFont typeface="+mj-lt"/>
              <a:buAutoNum type="arabicPeriod"/>
            </a:pPr>
            <a:r>
              <a:rPr lang="en-US" sz="2800" dirty="0">
                <a:ea typeface="MS PGothic" charset="0"/>
              </a:rPr>
              <a:t>Price Elasticity of Supply</a:t>
            </a:r>
          </a:p>
          <a:p>
            <a:pPr marL="514350" indent="-514350" eaLnBrk="1" hangingPunct="1">
              <a:buFont typeface="+mj-lt"/>
              <a:buAutoNum type="arabicPeriod"/>
            </a:pPr>
            <a:r>
              <a:rPr lang="en-US" sz="2800" cap="none" dirty="0">
                <a:ea typeface="MS PGothic" charset="0"/>
              </a:rPr>
              <a:t>Case Study</a:t>
            </a:r>
          </a:p>
          <a:p>
            <a:pPr marL="0" indent="0" eaLnBrk="1" hangingPunct="1">
              <a:buNone/>
            </a:pPr>
            <a:r>
              <a:rPr lang="en-US" altLang="en-US" sz="1800" dirty="0">
                <a:ea typeface="MS PGothic" charset="0"/>
              </a:rPr>
              <a:t>"*" Indicates the most important topics.</a:t>
            </a:r>
          </a:p>
          <a:p>
            <a:pPr marL="0" indent="0" eaLnBrk="1" hangingPunct="1">
              <a:buNone/>
            </a:pPr>
            <a:r>
              <a:rPr lang="en-US" altLang="en-US" sz="1800" dirty="0" err="1">
                <a:ea typeface="MS PGothic" charset="0"/>
              </a:rPr>
              <a:t>Mateer</a:t>
            </a:r>
            <a:r>
              <a:rPr lang="en-US" altLang="en-US" sz="1800" dirty="0">
                <a:ea typeface="MS PGothic" charset="0"/>
              </a:rPr>
              <a:t> and </a:t>
            </a:r>
            <a:r>
              <a:rPr lang="en-US" altLang="en-US" sz="1800" dirty="0" err="1">
                <a:ea typeface="MS PGothic" charset="0"/>
              </a:rPr>
              <a:t>Coppock</a:t>
            </a:r>
            <a:r>
              <a:rPr lang="en-US" altLang="en-US" sz="1800" dirty="0">
                <a:ea typeface="MS PGothic" charset="0"/>
              </a:rPr>
              <a:t>: Chapter #4</a:t>
            </a:r>
          </a:p>
          <a:p>
            <a:pPr marL="0" indent="0" eaLnBrk="1" hangingPunct="1">
              <a:buNone/>
            </a:pPr>
            <a:endParaRPr lang="en-US" altLang="en-US" sz="1800" dirty="0">
              <a:ea typeface="MS PGothic" charset="0"/>
            </a:endParaRPr>
          </a:p>
        </p:txBody>
      </p:sp>
    </p:spTree>
    <p:extLst>
      <p:ext uri="{BB962C8B-B14F-4D97-AF65-F5344CB8AC3E}">
        <p14:creationId xmlns:p14="http://schemas.microsoft.com/office/powerpoint/2010/main" val="42793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33538" y="66876"/>
            <a:ext cx="8229600" cy="1527175"/>
          </a:xfrm>
        </p:spPr>
        <p:txBody>
          <a:bodyPr/>
          <a:lstStyle/>
          <a:p>
            <a:r>
              <a:rPr lang="en-US" altLang="en-US" dirty="0"/>
              <a:t>The Determinants of the </a:t>
            </a:r>
            <a:br>
              <a:rPr lang="en-US" altLang="en-US" dirty="0"/>
            </a:br>
            <a:r>
              <a:rPr lang="en-US" altLang="en-US" dirty="0"/>
              <a:t>Price Elasticity of Demand</a:t>
            </a:r>
            <a:endParaRPr lang="en-US" b="0" dirty="0">
              <a:cs typeface="Arial" pitchFamily="-107" charset="0"/>
            </a:endParaRPr>
          </a:p>
        </p:txBody>
      </p:sp>
      <p:sp>
        <p:nvSpPr>
          <p:cNvPr id="27650" name="Content Placeholder 2"/>
          <p:cNvSpPr>
            <a:spLocks noGrp="1"/>
          </p:cNvSpPr>
          <p:nvPr>
            <p:ph idx="1"/>
          </p:nvPr>
        </p:nvSpPr>
        <p:spPr>
          <a:xfrm>
            <a:off x="1633538" y="1712914"/>
            <a:ext cx="8845550" cy="2208455"/>
          </a:xfrm>
        </p:spPr>
        <p:txBody>
          <a:bodyPr/>
          <a:lstStyle/>
          <a:p>
            <a:pPr marL="742950" indent="-742950" eaLnBrk="1" hangingPunct="1">
              <a:buFont typeface="+mj-lt"/>
              <a:buAutoNum type="arabicPeriod" startAt="4"/>
              <a:tabLst>
                <a:tab pos="409575" algn="l"/>
              </a:tabLst>
            </a:pPr>
            <a:r>
              <a:rPr lang="en-US" dirty="0">
                <a:latin typeface="Cambria" panose="02040503050406030204" pitchFamily="18" charset="0"/>
                <a:cs typeface="Arial" pitchFamily="-107" charset="0"/>
              </a:rPr>
              <a:t>Whether the market is broadly or narrowly defined</a:t>
            </a:r>
          </a:p>
          <a:p>
            <a:pPr marL="915988" lvl="1" indent="-515938" eaLnBrk="1" hangingPunct="1">
              <a:tabLst>
                <a:tab pos="409575" algn="l"/>
              </a:tabLst>
            </a:pPr>
            <a:r>
              <a:rPr lang="en-US" sz="2800" dirty="0">
                <a:latin typeface="Cambria" panose="02040503050406030204" pitchFamily="18" charset="0"/>
                <a:cs typeface="Arial" pitchFamily="-107" charset="0"/>
              </a:rPr>
              <a:t>Affects the options the consumer faces</a:t>
            </a:r>
          </a:p>
          <a:p>
            <a:pPr marL="915988" lvl="1" indent="-515938" eaLnBrk="1" hangingPunct="1">
              <a:tabLst>
                <a:tab pos="409575" algn="l"/>
              </a:tabLst>
            </a:pPr>
            <a:r>
              <a:rPr lang="en-US" sz="2800" dirty="0">
                <a:latin typeface="Cambria" panose="02040503050406030204" pitchFamily="18" charset="0"/>
                <a:cs typeface="Arial" pitchFamily="-107" charset="0"/>
              </a:rPr>
              <a:t>Narrowly defined </a:t>
            </a:r>
            <a:r>
              <a:rPr lang="en-US" sz="2800" dirty="0">
                <a:latin typeface="Cambria" panose="02040503050406030204" pitchFamily="18" charset="0"/>
                <a:cs typeface="Arial" pitchFamily="-107" charset="0"/>
                <a:sym typeface="Wingdings" pitchFamily="2" charset="2"/>
              </a:rPr>
              <a:t> Elastic</a:t>
            </a:r>
          </a:p>
          <a:p>
            <a:pPr marL="915988" lvl="1" indent="-515938" eaLnBrk="1" hangingPunct="1">
              <a:tabLst>
                <a:tab pos="409575" algn="l"/>
              </a:tabLst>
            </a:pPr>
            <a:r>
              <a:rPr lang="en-US" sz="2800" dirty="0">
                <a:latin typeface="Cambria" panose="02040503050406030204" pitchFamily="18" charset="0"/>
                <a:cs typeface="Arial" pitchFamily="-107" charset="0"/>
                <a:sym typeface="Wingdings" pitchFamily="2" charset="2"/>
              </a:rPr>
              <a:t>Broadly defined  Inelastic</a:t>
            </a:r>
            <a:endParaRPr lang="en-US" sz="2800" dirty="0">
              <a:latin typeface="Cambria" panose="02040503050406030204" pitchFamily="18" charset="0"/>
              <a:cs typeface="Arial" pitchFamily="-107" charset="0"/>
            </a:endParaRPr>
          </a:p>
          <a:p>
            <a:pPr marL="915988" lvl="1" indent="-515938" eaLnBrk="1" hangingPunct="1">
              <a:tabLst>
                <a:tab pos="409575" algn="l"/>
              </a:tabLst>
            </a:pPr>
            <a:endParaRPr lang="en-US" sz="2800" dirty="0">
              <a:latin typeface="Cambria" panose="02040503050406030204" pitchFamily="18" charset="0"/>
              <a:cs typeface="Arial" pitchFamily="-107" charset="0"/>
            </a:endParaRPr>
          </a:p>
        </p:txBody>
      </p:sp>
      <p:pic>
        <p:nvPicPr>
          <p:cNvPr id="8" name="Picture 7" descr="A flat screen TV showing an image of a flower field.">
            <a:extLst>
              <a:ext uri="{FF2B5EF4-FFF2-40B4-BE49-F238E27FC236}">
                <a16:creationId xmlns:a16="http://schemas.microsoft.com/office/drawing/2014/main" id="{09267A0B-7255-764F-93A8-1D99F2887DCE}"/>
              </a:ext>
            </a:extLst>
          </p:cNvPr>
          <p:cNvPicPr>
            <a:picLocks noChangeAspect="1"/>
          </p:cNvPicPr>
          <p:nvPr/>
        </p:nvPicPr>
        <p:blipFill>
          <a:blip r:embed="rId3"/>
          <a:srcRect b="3442"/>
          <a:stretch>
            <a:fillRect/>
          </a:stretch>
        </p:blipFill>
        <p:spPr>
          <a:xfrm>
            <a:off x="3171825" y="4732215"/>
            <a:ext cx="2978921" cy="2042225"/>
          </a:xfrm>
          <a:prstGeom prst="rect">
            <a:avLst/>
          </a:prstGeom>
        </p:spPr>
      </p:pic>
    </p:spTree>
    <p:extLst>
      <p:ext uri="{BB962C8B-B14F-4D97-AF65-F5344CB8AC3E}">
        <p14:creationId xmlns:p14="http://schemas.microsoft.com/office/powerpoint/2010/main" val="3446264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47"/>
            <a:ext cx="8229600" cy="1527175"/>
          </a:xfrm>
        </p:spPr>
        <p:txBody>
          <a:bodyPr/>
          <a:lstStyle/>
          <a:p>
            <a:r>
              <a:rPr lang="en-US" altLang="en-US" dirty="0">
                <a:latin typeface="Cambria"/>
              </a:rPr>
              <a:t>The Determinants of the </a:t>
            </a:r>
            <a:br>
              <a:rPr lang="en-US" altLang="en-US" dirty="0">
                <a:latin typeface="Cambria"/>
              </a:rPr>
            </a:br>
            <a:r>
              <a:rPr lang="en-US" altLang="en-US" dirty="0">
                <a:latin typeface="Cambria"/>
              </a:rPr>
              <a:t>Price Elasticity of Demand</a:t>
            </a:r>
          </a:p>
        </p:txBody>
      </p:sp>
      <p:sp>
        <p:nvSpPr>
          <p:cNvPr id="31747" name="Content Placeholder 2"/>
          <p:cNvSpPr>
            <a:spLocks noGrp="1"/>
          </p:cNvSpPr>
          <p:nvPr>
            <p:ph idx="1"/>
          </p:nvPr>
        </p:nvSpPr>
        <p:spPr>
          <a:xfrm>
            <a:off x="1981200" y="1712913"/>
            <a:ext cx="8229600" cy="4895850"/>
          </a:xfrm>
        </p:spPr>
        <p:txBody>
          <a:bodyPr/>
          <a:lstStyle/>
          <a:p>
            <a:pPr marL="742950" indent="-742950" eaLnBrk="1" hangingPunct="1">
              <a:buFont typeface="+mj-lt"/>
              <a:buAutoNum type="arabicPeriod" startAt="5"/>
            </a:pPr>
            <a:r>
              <a:rPr lang="en-US" altLang="en-US" dirty="0"/>
              <a:t>Time and adjustment process</a:t>
            </a:r>
          </a:p>
          <a:p>
            <a:pPr lvl="1" eaLnBrk="1" hangingPunct="1"/>
            <a:r>
              <a:rPr lang="en-US" altLang="en-US" dirty="0"/>
              <a:t>Generally, demand for goods tends to become more elastic over time.</a:t>
            </a:r>
          </a:p>
          <a:p>
            <a:pPr lvl="1" eaLnBrk="1" hangingPunct="1"/>
            <a:r>
              <a:rPr lang="en-US" altLang="en-US" dirty="0"/>
              <a:t>Over time, consumers are</a:t>
            </a:r>
          </a:p>
          <a:p>
            <a:pPr lvl="2" eaLnBrk="1" hangingPunct="1"/>
            <a:r>
              <a:rPr lang="en-US" altLang="en-US" dirty="0">
                <a:latin typeface="Cambria"/>
                <a:ea typeface="Cambria"/>
                <a:cs typeface="Cambria"/>
              </a:rPr>
              <a:t>More able to find substitutes.</a:t>
            </a:r>
          </a:p>
          <a:p>
            <a:pPr lvl="2" eaLnBrk="1" hangingPunct="1"/>
            <a:r>
              <a:rPr lang="en-US" altLang="en-US" dirty="0">
                <a:latin typeface="Cambria"/>
                <a:ea typeface="Cambria"/>
                <a:cs typeface="Cambria"/>
              </a:rPr>
              <a:t>More able to adjust for price changes in other ways.</a:t>
            </a:r>
          </a:p>
        </p:txBody>
      </p:sp>
    </p:spTree>
    <p:extLst>
      <p:ext uri="{BB962C8B-B14F-4D97-AF65-F5344CB8AC3E}">
        <p14:creationId xmlns:p14="http://schemas.microsoft.com/office/powerpoint/2010/main" val="875633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arn(inVertical)">
                                      <p:cBhvr>
                                        <p:cTn id="7" dur="500"/>
                                        <p:tgtEl>
                                          <p:spTgt spid="3174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arn(inVertical)">
                                      <p:cBhvr>
                                        <p:cTn id="10" dur="500"/>
                                        <p:tgtEl>
                                          <p:spTgt spid="3174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animEffect transition="in" filter="barn(inVertical)">
                                      <p:cBhvr>
                                        <p:cTn id="13" dur="500"/>
                                        <p:tgtEl>
                                          <p:spTgt spid="3174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1747">
                                            <p:txEl>
                                              <p:pRg st="4" end="4"/>
                                            </p:txEl>
                                          </p:spTgt>
                                        </p:tgtEl>
                                        <p:attrNameLst>
                                          <p:attrName>style.visibility</p:attrName>
                                        </p:attrNameLst>
                                      </p:cBhvr>
                                      <p:to>
                                        <p:strVal val="visible"/>
                                      </p:to>
                                    </p:set>
                                    <p:animEffect transition="in" filter="barn(inVertical)">
                                      <p:cBhvr>
                                        <p:cTn id="16"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26194"/>
            <a:ext cx="10972800" cy="1527175"/>
          </a:xfrm>
        </p:spPr>
        <p:txBody>
          <a:bodyPr/>
          <a:lstStyle/>
          <a:p>
            <a:r>
              <a:rPr lang="en-US" sz="4800" dirty="0">
                <a:ea typeface="MS PGothic" charset="0"/>
              </a:rPr>
              <a:t>Economics in </a:t>
            </a:r>
            <a:r>
              <a:rPr lang="en-US" sz="4800" i="1" dirty="0">
                <a:ea typeface="MS PGothic" charset="0"/>
              </a:rPr>
              <a:t>Jingle All the Way </a:t>
            </a:r>
          </a:p>
        </p:txBody>
      </p:sp>
      <p:sp>
        <p:nvSpPr>
          <p:cNvPr id="64514" name="Content Placeholder 2"/>
          <p:cNvSpPr>
            <a:spLocks noGrp="1"/>
          </p:cNvSpPr>
          <p:nvPr>
            <p:ph idx="1"/>
          </p:nvPr>
        </p:nvSpPr>
        <p:spPr>
          <a:xfrm>
            <a:off x="609600" y="1712913"/>
            <a:ext cx="11087596" cy="2686050"/>
          </a:xfrm>
        </p:spPr>
        <p:txBody>
          <a:bodyPr/>
          <a:lstStyle/>
          <a:p>
            <a:pPr eaLnBrk="1" hangingPunct="1"/>
            <a:r>
              <a:rPr lang="en-US" sz="3200" dirty="0">
                <a:ea typeface="MS PGothic" charset="0"/>
              </a:rPr>
              <a:t>"Jingle All the Way"</a:t>
            </a:r>
          </a:p>
          <a:p>
            <a:pPr lvl="1" eaLnBrk="1" hangingPunct="1"/>
            <a:r>
              <a:rPr lang="en-US" sz="2800" dirty="0">
                <a:ea typeface="MS PGothic" charset="0"/>
              </a:rPr>
              <a:t>Use the determinants of elasticity.</a:t>
            </a:r>
          </a:p>
          <a:p>
            <a:pPr lvl="1" eaLnBrk="1" hangingPunct="1"/>
            <a:r>
              <a:rPr lang="en-US" sz="2800" dirty="0">
                <a:ea typeface="Cambria"/>
              </a:rPr>
              <a:t>Which good has the more relatively inelastic demand? Turbo Man or Booster?</a:t>
            </a:r>
            <a:endParaRPr lang="en-US" dirty="0">
              <a:latin typeface="Cambria"/>
              <a:ea typeface="Cambria"/>
              <a:cs typeface="Cambria"/>
            </a:endParaRPr>
          </a:p>
        </p:txBody>
      </p:sp>
      <p:pic>
        <p:nvPicPr>
          <p:cNvPr id="64515"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88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1981200" y="47"/>
            <a:ext cx="8229600" cy="1527175"/>
          </a:xfrm>
        </p:spPr>
        <p:txBody>
          <a:bodyPr/>
          <a:lstStyle/>
          <a:p>
            <a:r>
              <a:rPr lang="en-US" altLang="en-US" dirty="0">
                <a:latin typeface="Cambria"/>
              </a:rPr>
              <a:t>Graphing Price Elasticity</a:t>
            </a:r>
          </a:p>
        </p:txBody>
      </p:sp>
      <p:sp>
        <p:nvSpPr>
          <p:cNvPr id="35843" name="Content Placeholder 2"/>
          <p:cNvSpPr>
            <a:spLocks noGrp="1"/>
          </p:cNvSpPr>
          <p:nvPr>
            <p:ph idx="1"/>
          </p:nvPr>
        </p:nvSpPr>
        <p:spPr>
          <a:xfrm>
            <a:off x="1981200" y="1712913"/>
            <a:ext cx="8229600" cy="4895850"/>
          </a:xfrm>
        </p:spPr>
        <p:txBody>
          <a:bodyPr/>
          <a:lstStyle/>
          <a:p>
            <a:pPr eaLnBrk="1" hangingPunct="1"/>
            <a:r>
              <a:rPr lang="en-US" altLang="en-US" dirty="0"/>
              <a:t>If demand is relatively elastic</a:t>
            </a:r>
          </a:p>
          <a:p>
            <a:pPr lvl="1" eaLnBrk="1" hangingPunct="1"/>
            <a:r>
              <a:rPr lang="en-US" altLang="en-US" dirty="0"/>
              <a:t>We are relatively sensitive to price changes.</a:t>
            </a:r>
          </a:p>
          <a:p>
            <a:pPr lvl="1" eaLnBrk="1" hangingPunct="1"/>
            <a:r>
              <a:rPr lang="en-US" altLang="en-US" dirty="0"/>
              <a:t>The demand curve is relatively flatter.</a:t>
            </a:r>
          </a:p>
          <a:p>
            <a:pPr eaLnBrk="1" hangingPunct="1"/>
            <a:r>
              <a:rPr lang="en-US" altLang="en-US" dirty="0"/>
              <a:t>If demand is relatively inelastic</a:t>
            </a:r>
          </a:p>
          <a:p>
            <a:pPr lvl="1" eaLnBrk="1" hangingPunct="1"/>
            <a:r>
              <a:rPr lang="en-US" altLang="en-US" dirty="0"/>
              <a:t>We are relatively insensitive to price changes.</a:t>
            </a:r>
          </a:p>
          <a:p>
            <a:pPr lvl="1" eaLnBrk="1" hangingPunct="1"/>
            <a:r>
              <a:rPr lang="en-US" altLang="en-US" dirty="0"/>
              <a:t>The demand curve is relatively steeper.</a:t>
            </a:r>
          </a:p>
        </p:txBody>
      </p:sp>
    </p:spTree>
    <p:extLst>
      <p:ext uri="{BB962C8B-B14F-4D97-AF65-F5344CB8AC3E}">
        <p14:creationId xmlns:p14="http://schemas.microsoft.com/office/powerpoint/2010/main" val="978850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arn(inVertical)">
                                      <p:cBhvr>
                                        <p:cTn id="7" dur="500"/>
                                        <p:tgtEl>
                                          <p:spTgt spid="358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5843">
                                            <p:txEl>
                                              <p:pRg st="2" end="2"/>
                                            </p:txEl>
                                          </p:spTgt>
                                        </p:tgtEl>
                                        <p:attrNameLst>
                                          <p:attrName>style.visibility</p:attrName>
                                        </p:attrNameLst>
                                      </p:cBhvr>
                                      <p:to>
                                        <p:strVal val="visible"/>
                                      </p:to>
                                    </p:set>
                                    <p:animEffect transition="in" filter="barn(inVertical)">
                                      <p:cBhvr>
                                        <p:cTn id="10" dur="500"/>
                                        <p:tgtEl>
                                          <p:spTgt spid="3584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animEffect transition="in" filter="barn(inVertical)">
                                      <p:cBhvr>
                                        <p:cTn id="15" dur="500"/>
                                        <p:tgtEl>
                                          <p:spTgt spid="3584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5843">
                                            <p:txEl>
                                              <p:pRg st="5" end="5"/>
                                            </p:txEl>
                                          </p:spTgt>
                                        </p:tgtEl>
                                        <p:attrNameLst>
                                          <p:attrName>style.visibility</p:attrName>
                                        </p:attrNameLst>
                                      </p:cBhvr>
                                      <p:to>
                                        <p:strVal val="visible"/>
                                      </p:to>
                                    </p:set>
                                    <p:animEffect transition="in" filter="barn(inVertical)">
                                      <p:cBhvr>
                                        <p:cTn id="18"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4"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7549" y="1344613"/>
            <a:ext cx="6307139" cy="421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extrem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89363" y="4695825"/>
            <a:ext cx="4354512" cy="188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5752" y="2897235"/>
            <a:ext cx="477361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14770" y="2868613"/>
            <a:ext cx="2263775" cy="2195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small.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92332" y="2387600"/>
            <a:ext cx="2195513"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2" name="Title 9"/>
          <p:cNvSpPr>
            <a:spLocks noGrp="1"/>
          </p:cNvSpPr>
          <p:nvPr>
            <p:ph type="title"/>
          </p:nvPr>
        </p:nvSpPr>
        <p:spPr>
          <a:xfrm>
            <a:off x="2014539" y="-17463"/>
            <a:ext cx="8229600" cy="768351"/>
          </a:xfrm>
        </p:spPr>
        <p:txBody>
          <a:bodyPr/>
          <a:lstStyle/>
          <a:p>
            <a:pPr algn="ctr"/>
            <a:r>
              <a:rPr lang="en-US" altLang="en-US" dirty="0">
                <a:latin typeface="Cambria"/>
              </a:rPr>
              <a:t>Graphing Price Elasticity</a:t>
            </a:r>
          </a:p>
        </p:txBody>
      </p:sp>
      <p:graphicFrame>
        <p:nvGraphicFramePr>
          <p:cNvPr id="50183" name="Object 4"/>
          <p:cNvGraphicFramePr>
            <a:graphicFrameLocks noChangeAspect="1"/>
          </p:cNvGraphicFramePr>
          <p:nvPr>
            <p:extLst>
              <p:ext uri="{D42A27DB-BD31-4B8C-83A1-F6EECF244321}">
                <p14:modId xmlns:p14="http://schemas.microsoft.com/office/powerpoint/2010/main" val="1407379250"/>
              </p:ext>
            </p:extLst>
          </p:nvPr>
        </p:nvGraphicFramePr>
        <p:xfrm>
          <a:off x="8031163" y="1055688"/>
          <a:ext cx="2574925" cy="901700"/>
        </p:xfrm>
        <a:graphic>
          <a:graphicData uri="http://schemas.openxmlformats.org/presentationml/2006/ole">
            <mc:AlternateContent xmlns:mc="http://schemas.openxmlformats.org/markup-compatibility/2006">
              <mc:Choice xmlns:v="urn:schemas-microsoft-com:vml" Requires="v">
                <p:oleObj spid="_x0000_s27791" name="Equation" r:id="rId9" imgW="1193800" imgH="419100" progId="Equation.DSMT4">
                  <p:embed/>
                </p:oleObj>
              </mc:Choice>
              <mc:Fallback>
                <p:oleObj name="Equation" r:id="rId9" imgW="1193800" imgH="419100" progId="Equation.DSMT4">
                  <p:embed/>
                  <p:pic>
                    <p:nvPicPr>
                      <p:cNvPr id="0" name=""/>
                      <p:cNvPicPr>
                        <a:picLocks noChangeAspect="1" noChangeArrowheads="1"/>
                      </p:cNvPicPr>
                      <p:nvPr/>
                    </p:nvPicPr>
                    <p:blipFill>
                      <a:blip r:embed="rId10"/>
                      <a:srcRect/>
                      <a:stretch>
                        <a:fillRect/>
                      </a:stretch>
                    </p:blipFill>
                    <p:spPr bwMode="auto">
                      <a:xfrm>
                        <a:off x="8031163" y="1055688"/>
                        <a:ext cx="257492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50184" name="Group 4"/>
          <p:cNvGrpSpPr>
            <a:grpSpLocks/>
          </p:cNvGrpSpPr>
          <p:nvPr/>
        </p:nvGrpSpPr>
        <p:grpSpPr bwMode="auto">
          <a:xfrm>
            <a:off x="9055100" y="1943123"/>
            <a:ext cx="1524000" cy="1066784"/>
            <a:chOff x="6858000" y="646358"/>
            <a:chExt cx="1524000" cy="1066758"/>
          </a:xfrm>
        </p:grpSpPr>
        <p:cxnSp>
          <p:nvCxnSpPr>
            <p:cNvPr id="12" name="Straight Arrow Connector 11"/>
            <p:cNvCxnSpPr/>
            <p:nvPr/>
          </p:nvCxnSpPr>
          <p:spPr>
            <a:xfrm flipH="1" flipV="1">
              <a:off x="7153275" y="646358"/>
              <a:ext cx="542925" cy="42067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0186" name="TextBox 6"/>
            <p:cNvSpPr txBox="1">
              <a:spLocks noChangeArrowheads="1"/>
            </p:cNvSpPr>
            <p:nvPr/>
          </p:nvSpPr>
          <p:spPr bwMode="auto">
            <a:xfrm>
              <a:off x="6858000" y="1066801"/>
              <a:ext cx="1524000" cy="646315"/>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Denominator is zero!</a:t>
              </a:r>
            </a:p>
          </p:txBody>
        </p:sp>
      </p:grpSp>
    </p:spTree>
    <p:extLst>
      <p:ext uri="{BB962C8B-B14F-4D97-AF65-F5344CB8AC3E}">
        <p14:creationId xmlns:p14="http://schemas.microsoft.com/office/powerpoint/2010/main" val="1536561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5" descr="asex_label.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8456" y="1482729"/>
            <a:ext cx="7056439" cy="4716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larg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5545" y="5210175"/>
            <a:ext cx="2105025" cy="89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21156" y="2273301"/>
            <a:ext cx="4872039" cy="237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63901" y="3203622"/>
            <a:ext cx="3157539" cy="2455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p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63901" y="2384430"/>
            <a:ext cx="1481139" cy="3275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mall.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90717" y="2573338"/>
            <a:ext cx="1285875"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5" name="Title 11"/>
          <p:cNvSpPr>
            <a:spLocks noGrp="1"/>
          </p:cNvSpPr>
          <p:nvPr>
            <p:ph type="title"/>
          </p:nvPr>
        </p:nvSpPr>
        <p:spPr>
          <a:xfrm>
            <a:off x="2014539" y="-17463"/>
            <a:ext cx="8229600" cy="768351"/>
          </a:xfrm>
        </p:spPr>
        <p:txBody>
          <a:bodyPr/>
          <a:lstStyle/>
          <a:p>
            <a:pPr algn="ctr"/>
            <a:r>
              <a:rPr lang="en-US" altLang="en-US" dirty="0">
                <a:latin typeface="Cambria"/>
              </a:rPr>
              <a:t>Graphing Price Elasticity</a:t>
            </a:r>
          </a:p>
        </p:txBody>
      </p:sp>
      <p:graphicFrame>
        <p:nvGraphicFramePr>
          <p:cNvPr id="48136" name="Object 1"/>
          <p:cNvGraphicFramePr>
            <a:graphicFrameLocks noChangeAspect="1"/>
          </p:cNvGraphicFramePr>
          <p:nvPr>
            <p:extLst>
              <p:ext uri="{D42A27DB-BD31-4B8C-83A1-F6EECF244321}">
                <p14:modId xmlns:p14="http://schemas.microsoft.com/office/powerpoint/2010/main" val="1122634204"/>
              </p:ext>
            </p:extLst>
          </p:nvPr>
        </p:nvGraphicFramePr>
        <p:xfrm>
          <a:off x="7570788" y="1635125"/>
          <a:ext cx="2992437" cy="825500"/>
        </p:xfrm>
        <a:graphic>
          <a:graphicData uri="http://schemas.openxmlformats.org/presentationml/2006/ole">
            <mc:AlternateContent xmlns:mc="http://schemas.openxmlformats.org/markup-compatibility/2006">
              <mc:Choice xmlns:v="urn:schemas-microsoft-com:vml" Requires="v">
                <p:oleObj spid="_x0000_s26767" name="Equation" r:id="rId10" imgW="1409700" imgH="419100" progId="Equation.DSMT4">
                  <p:embed/>
                </p:oleObj>
              </mc:Choice>
              <mc:Fallback>
                <p:oleObj name="Equation" r:id="rId10" imgW="1409700" imgH="419100" progId="Equation.DSMT4">
                  <p:embed/>
                  <p:pic>
                    <p:nvPicPr>
                      <p:cNvPr id="0" name=""/>
                      <p:cNvPicPr>
                        <a:picLocks noChangeAspect="1" noChangeArrowheads="1"/>
                      </p:cNvPicPr>
                      <p:nvPr/>
                    </p:nvPicPr>
                    <p:blipFill>
                      <a:blip r:embed="rId11"/>
                      <a:srcRect/>
                      <a:stretch>
                        <a:fillRect/>
                      </a:stretch>
                    </p:blipFill>
                    <p:spPr bwMode="auto">
                      <a:xfrm>
                        <a:off x="7570788" y="1635125"/>
                        <a:ext cx="2992437"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2607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0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4" descr="axes_label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06743" y="1355725"/>
            <a:ext cx="6875463" cy="459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64167" y="1465263"/>
            <a:ext cx="1708151" cy="394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larg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66932" y="3522666"/>
            <a:ext cx="1292225"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29018" y="4351385"/>
            <a:ext cx="2963863" cy="106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p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28989" y="3287713"/>
            <a:ext cx="2584451" cy="212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small.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84755" y="4978447"/>
            <a:ext cx="2052639" cy="87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7" name="Title 10"/>
          <p:cNvSpPr>
            <a:spLocks noGrp="1"/>
          </p:cNvSpPr>
          <p:nvPr>
            <p:ph type="title"/>
          </p:nvPr>
        </p:nvSpPr>
        <p:spPr>
          <a:xfrm>
            <a:off x="2014539" y="-17463"/>
            <a:ext cx="8229600" cy="768351"/>
          </a:xfrm>
        </p:spPr>
        <p:txBody>
          <a:bodyPr/>
          <a:lstStyle/>
          <a:p>
            <a:pPr algn="ctr"/>
            <a:r>
              <a:rPr lang="en-US" altLang="en-US" dirty="0">
                <a:latin typeface="Cambria"/>
              </a:rPr>
              <a:t>Graphing Price Elasticity</a:t>
            </a:r>
          </a:p>
        </p:txBody>
      </p:sp>
      <p:graphicFrame>
        <p:nvGraphicFramePr>
          <p:cNvPr id="46088" name="Object 1"/>
          <p:cNvGraphicFramePr>
            <a:graphicFrameLocks noChangeAspect="1"/>
          </p:cNvGraphicFramePr>
          <p:nvPr>
            <p:extLst>
              <p:ext uri="{D42A27DB-BD31-4B8C-83A1-F6EECF244321}">
                <p14:modId xmlns:p14="http://schemas.microsoft.com/office/powerpoint/2010/main" val="4033001011"/>
              </p:ext>
            </p:extLst>
          </p:nvPr>
        </p:nvGraphicFramePr>
        <p:xfrm>
          <a:off x="7699375" y="1673225"/>
          <a:ext cx="2863850" cy="836613"/>
        </p:xfrm>
        <a:graphic>
          <a:graphicData uri="http://schemas.openxmlformats.org/presentationml/2006/ole">
            <mc:AlternateContent xmlns:mc="http://schemas.openxmlformats.org/markup-compatibility/2006">
              <mc:Choice xmlns:v="urn:schemas-microsoft-com:vml" Requires="v">
                <p:oleObj spid="_x0000_s25743" name="Equation" r:id="rId10" imgW="1409700" imgH="444500" progId="Equation.DSMT4">
                  <p:embed/>
                </p:oleObj>
              </mc:Choice>
              <mc:Fallback>
                <p:oleObj name="Equation" r:id="rId10" imgW="1409700" imgH="444500" progId="Equation.DSMT4">
                  <p:embed/>
                  <p:pic>
                    <p:nvPicPr>
                      <p:cNvPr id="0" name=""/>
                      <p:cNvPicPr>
                        <a:picLocks noChangeAspect="1" noChangeArrowheads="1"/>
                      </p:cNvPicPr>
                      <p:nvPr/>
                    </p:nvPicPr>
                    <p:blipFill>
                      <a:blip r:embed="rId11"/>
                      <a:srcRect/>
                      <a:stretch>
                        <a:fillRect/>
                      </a:stretch>
                    </p:blipFill>
                    <p:spPr bwMode="auto">
                      <a:xfrm>
                        <a:off x="7699375" y="1673225"/>
                        <a:ext cx="2863850" cy="83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07452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6" descr="axes_label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7392" y="1376369"/>
            <a:ext cx="7654925" cy="496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2763" y="1468485"/>
            <a:ext cx="368300" cy="382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chang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40300" y="5405485"/>
            <a:ext cx="1360488" cy="331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p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38545" y="3102022"/>
            <a:ext cx="2282825" cy="404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p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38545" y="2473372"/>
            <a:ext cx="2282825" cy="404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8" name="Title 7"/>
          <p:cNvSpPr>
            <a:spLocks noGrp="1"/>
          </p:cNvSpPr>
          <p:nvPr>
            <p:ph type="title"/>
          </p:nvPr>
        </p:nvSpPr>
        <p:spPr>
          <a:xfrm>
            <a:off x="2014539" y="-17463"/>
            <a:ext cx="8229600" cy="768351"/>
          </a:xfrm>
        </p:spPr>
        <p:txBody>
          <a:bodyPr/>
          <a:lstStyle/>
          <a:p>
            <a:pPr algn="ctr"/>
            <a:r>
              <a:rPr lang="en-US" altLang="en-US" dirty="0">
                <a:latin typeface="Cambria"/>
              </a:rPr>
              <a:t>Graphing Price Elasticity</a:t>
            </a:r>
          </a:p>
        </p:txBody>
      </p:sp>
      <p:graphicFrame>
        <p:nvGraphicFramePr>
          <p:cNvPr id="44039" name="Object 2"/>
          <p:cNvGraphicFramePr>
            <a:graphicFrameLocks noChangeAspect="1"/>
          </p:cNvGraphicFramePr>
          <p:nvPr>
            <p:extLst>
              <p:ext uri="{D42A27DB-BD31-4B8C-83A1-F6EECF244321}">
                <p14:modId xmlns:p14="http://schemas.microsoft.com/office/powerpoint/2010/main" val="4156227220"/>
              </p:ext>
            </p:extLst>
          </p:nvPr>
        </p:nvGraphicFramePr>
        <p:xfrm>
          <a:off x="7378700" y="2446338"/>
          <a:ext cx="2622550" cy="1066800"/>
        </p:xfrm>
        <a:graphic>
          <a:graphicData uri="http://schemas.openxmlformats.org/presentationml/2006/ole">
            <mc:AlternateContent xmlns:mc="http://schemas.openxmlformats.org/markup-compatibility/2006">
              <mc:Choice xmlns:v="urn:schemas-microsoft-com:vml" Requires="v">
                <p:oleObj spid="_x0000_s24719" name="Equation" r:id="rId9" imgW="1028700" imgH="419100" progId="Equation.DSMT4">
                  <p:embed/>
                </p:oleObj>
              </mc:Choice>
              <mc:Fallback>
                <p:oleObj name="Equation" r:id="rId9" imgW="1028700" imgH="419100" progId="Equation.DSMT4">
                  <p:embed/>
                  <p:pic>
                    <p:nvPicPr>
                      <p:cNvPr id="0" name=""/>
                      <p:cNvPicPr>
                        <a:picLocks noChangeAspect="1" noChangeArrowheads="1"/>
                      </p:cNvPicPr>
                      <p:nvPr/>
                    </p:nvPicPr>
                    <p:blipFill>
                      <a:blip r:embed="rId10"/>
                      <a:srcRect/>
                      <a:stretch>
                        <a:fillRect/>
                      </a:stretch>
                    </p:blipFill>
                    <p:spPr bwMode="auto">
                      <a:xfrm>
                        <a:off x="7378700" y="2446338"/>
                        <a:ext cx="2622550" cy="106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4040" name="Group 10"/>
          <p:cNvGrpSpPr>
            <a:grpSpLocks/>
          </p:cNvGrpSpPr>
          <p:nvPr/>
        </p:nvGrpSpPr>
        <p:grpSpPr bwMode="auto">
          <a:xfrm>
            <a:off x="8756679" y="1639888"/>
            <a:ext cx="1758951" cy="825500"/>
            <a:chOff x="6622774" y="1066800"/>
            <a:chExt cx="1759226" cy="825293"/>
          </a:xfrm>
        </p:grpSpPr>
        <p:cxnSp>
          <p:nvCxnSpPr>
            <p:cNvPr id="14" name="Straight Arrow Connector 13"/>
            <p:cNvCxnSpPr/>
            <p:nvPr/>
          </p:nvCxnSpPr>
          <p:spPr>
            <a:xfrm flipH="1">
              <a:off x="6622774" y="1435008"/>
              <a:ext cx="234987" cy="457085"/>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4042" name="TextBox 8"/>
            <p:cNvSpPr txBox="1">
              <a:spLocks noChangeArrowheads="1"/>
            </p:cNvSpPr>
            <p:nvPr/>
          </p:nvSpPr>
          <p:spPr bwMode="auto">
            <a:xfrm>
              <a:off x="6858000" y="1066800"/>
              <a:ext cx="1524000" cy="646169"/>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Numerator is zero!</a:t>
              </a:r>
            </a:p>
          </p:txBody>
        </p:sp>
      </p:grpSp>
    </p:spTree>
    <p:extLst>
      <p:ext uri="{BB962C8B-B14F-4D97-AF65-F5344CB8AC3E}">
        <p14:creationId xmlns:p14="http://schemas.microsoft.com/office/powerpoint/2010/main" val="2856554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981200" y="47"/>
            <a:ext cx="8229600" cy="1527175"/>
          </a:xfrm>
        </p:spPr>
        <p:txBody>
          <a:bodyPr/>
          <a:lstStyle/>
          <a:p>
            <a:r>
              <a:rPr lang="en-US" altLang="en-US" dirty="0">
                <a:latin typeface="Cambria"/>
              </a:rPr>
              <a:t>Remembering Elasticity</a:t>
            </a:r>
          </a:p>
        </p:txBody>
      </p:sp>
      <p:sp>
        <p:nvSpPr>
          <p:cNvPr id="36867" name="Content Placeholder 2"/>
          <p:cNvSpPr>
            <a:spLocks noGrp="1"/>
          </p:cNvSpPr>
          <p:nvPr>
            <p:ph idx="1"/>
          </p:nvPr>
        </p:nvSpPr>
        <p:spPr>
          <a:xfrm>
            <a:off x="1981200" y="1712913"/>
            <a:ext cx="8229600" cy="4895850"/>
          </a:xfrm>
        </p:spPr>
        <p:txBody>
          <a:bodyPr/>
          <a:lstStyle/>
          <a:p>
            <a:pPr eaLnBrk="1" hangingPunct="1"/>
            <a:r>
              <a:rPr lang="en-US" altLang="en-US" sz="3200" dirty="0"/>
              <a:t>Relatively shallow (flat) demand curves are relatively more elastic.</a:t>
            </a:r>
          </a:p>
          <a:p>
            <a:pPr eaLnBrk="1" hangingPunct="1"/>
            <a:r>
              <a:rPr lang="en-US" altLang="en-US" sz="3200" dirty="0"/>
              <a:t>Relatively steep demand curves are relatively more inelastic.</a:t>
            </a:r>
          </a:p>
          <a:p>
            <a:pPr eaLnBrk="1" hangingPunct="1"/>
            <a:r>
              <a:rPr lang="en-US" altLang="en-US" sz="3200" dirty="0"/>
              <a:t>Ways to remember:</a:t>
            </a:r>
          </a:p>
          <a:p>
            <a:pPr lvl="1" eaLnBrk="1" hangingPunct="1"/>
            <a:r>
              <a:rPr lang="en-US" altLang="en-US" sz="2800" dirty="0"/>
              <a:t>Steep demand curve looks like the letter </a:t>
            </a:r>
            <a:r>
              <a:rPr lang="en-US" altLang="ja-JP" sz="2800" dirty="0"/>
              <a:t>"I," so it is "</a:t>
            </a:r>
            <a:r>
              <a:rPr lang="en-US" altLang="ja-JP" sz="2800" dirty="0" err="1"/>
              <a:t>I"nelastic</a:t>
            </a:r>
            <a:r>
              <a:rPr lang="en-US" altLang="ja-JP" sz="2800" dirty="0"/>
              <a:t>.</a:t>
            </a:r>
          </a:p>
          <a:p>
            <a:pPr lvl="1" eaLnBrk="1" hangingPunct="1"/>
            <a:r>
              <a:rPr lang="en-US" altLang="en-US" sz="2800" dirty="0"/>
              <a:t>Steep demand curve has an almost </a:t>
            </a:r>
            <a:r>
              <a:rPr lang="en-US" altLang="ja-JP" sz="2800" dirty="0"/>
              <a:t>"</a:t>
            </a:r>
            <a:r>
              <a:rPr lang="en-US" altLang="ja-JP" sz="2800" dirty="0" err="1"/>
              <a:t>I"nfinite</a:t>
            </a:r>
            <a:r>
              <a:rPr lang="en-US" altLang="ja-JP" sz="2800" dirty="0"/>
              <a:t> slope, and is "</a:t>
            </a:r>
            <a:r>
              <a:rPr lang="en-US" altLang="ja-JP" sz="2800" dirty="0" err="1"/>
              <a:t>I"nelastic</a:t>
            </a:r>
            <a:endParaRPr lang="en-US" altLang="en-US" sz="2800" dirty="0"/>
          </a:p>
        </p:txBody>
      </p:sp>
    </p:spTree>
    <p:extLst>
      <p:ext uri="{BB962C8B-B14F-4D97-AF65-F5344CB8AC3E}">
        <p14:creationId xmlns:p14="http://schemas.microsoft.com/office/powerpoint/2010/main" val="3601360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xEl>
                                              <p:pRg st="3" end="3"/>
                                            </p:txEl>
                                          </p:spTgt>
                                        </p:tgtEl>
                                        <p:attrNameLst>
                                          <p:attrName>style.visibility</p:attrName>
                                        </p:attrNameLst>
                                      </p:cBhvr>
                                      <p:to>
                                        <p:strVal val="visible"/>
                                      </p:to>
                                    </p:set>
                                    <p:animEffect transition="in" filter="barn(inVertical)">
                                      <p:cBhvr>
                                        <p:cTn id="7" dur="500"/>
                                        <p:tgtEl>
                                          <p:spTgt spid="36867">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6867">
                                            <p:txEl>
                                              <p:pRg st="4" end="4"/>
                                            </p:txEl>
                                          </p:spTgt>
                                        </p:tgtEl>
                                        <p:attrNameLst>
                                          <p:attrName>style.visibility</p:attrName>
                                        </p:attrNameLst>
                                      </p:cBhvr>
                                      <p:to>
                                        <p:strVal val="visible"/>
                                      </p:to>
                                    </p:set>
                                    <p:animEffect transition="in" filter="barn(inVertical)">
                                      <p:cBhvr>
                                        <p:cTn id="10"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65513" y="3071769"/>
            <a:ext cx="2025651" cy="239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9301" y="1666839"/>
            <a:ext cx="5349875" cy="505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2589" y="1787485"/>
            <a:ext cx="3201987" cy="443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70465" y="1852574"/>
            <a:ext cx="1677987" cy="428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2501" y="3889331"/>
            <a:ext cx="2330451" cy="290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arrow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99027" y="2089108"/>
            <a:ext cx="1677988" cy="3643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653089" y="1789072"/>
            <a:ext cx="309563" cy="4344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29270" y="3668716"/>
            <a:ext cx="231775" cy="312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78445" y="4071894"/>
            <a:ext cx="206375" cy="2703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30" name="Title 13"/>
          <p:cNvSpPr>
            <a:spLocks noGrp="1"/>
          </p:cNvSpPr>
          <p:nvPr>
            <p:ph type="title"/>
          </p:nvPr>
        </p:nvSpPr>
        <p:spPr>
          <a:xfrm>
            <a:off x="609600" y="-1"/>
            <a:ext cx="10972800" cy="1527337"/>
          </a:xfrm>
        </p:spPr>
        <p:txBody>
          <a:bodyPr/>
          <a:lstStyle/>
          <a:p>
            <a:pPr algn="ctr"/>
            <a:r>
              <a:rPr lang="en-US" altLang="en-US" sz="4000" dirty="0">
                <a:latin typeface="Cambria"/>
              </a:rPr>
              <a:t>Time, Elasticity, and Demand Curve</a:t>
            </a:r>
          </a:p>
        </p:txBody>
      </p:sp>
    </p:spTree>
    <p:extLst>
      <p:ext uri="{BB962C8B-B14F-4D97-AF65-F5344CB8AC3E}">
        <p14:creationId xmlns:p14="http://schemas.microsoft.com/office/powerpoint/2010/main" val="1415991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10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outVertical)">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47"/>
            <a:ext cx="8229600" cy="1527175"/>
          </a:xfrm>
        </p:spPr>
        <p:txBody>
          <a:bodyPr/>
          <a:lstStyle/>
          <a:p>
            <a:r>
              <a:rPr lang="en-US" altLang="en-US" dirty="0">
                <a:latin typeface="Cambria"/>
              </a:rPr>
              <a:t>Elasticity</a:t>
            </a:r>
          </a:p>
        </p:txBody>
      </p:sp>
      <p:sp>
        <p:nvSpPr>
          <p:cNvPr id="26627" name="Content Placeholder 2"/>
          <p:cNvSpPr>
            <a:spLocks noGrp="1"/>
          </p:cNvSpPr>
          <p:nvPr>
            <p:ph idx="1"/>
          </p:nvPr>
        </p:nvSpPr>
        <p:spPr>
          <a:xfrm>
            <a:off x="1981200" y="1712913"/>
            <a:ext cx="8229600" cy="4895850"/>
          </a:xfrm>
        </p:spPr>
        <p:txBody>
          <a:bodyPr/>
          <a:lstStyle/>
          <a:p>
            <a:pPr eaLnBrk="1" hangingPunct="1"/>
            <a:r>
              <a:rPr lang="en-US" altLang="en-US" sz="2800" dirty="0"/>
              <a:t>Elasticity</a:t>
            </a:r>
          </a:p>
          <a:p>
            <a:pPr lvl="1" eaLnBrk="1" hangingPunct="1"/>
            <a:r>
              <a:rPr lang="en-US" altLang="en-US" sz="2400" dirty="0"/>
              <a:t>Responsiveness of buyers and sellers to changes in market conditions.</a:t>
            </a:r>
          </a:p>
        </p:txBody>
      </p:sp>
      <p:pic>
        <p:nvPicPr>
          <p:cNvPr id="4" name="Picture 4">
            <a:extLst>
              <a:ext uri="{FF2B5EF4-FFF2-40B4-BE49-F238E27FC236}">
                <a16:creationId xmlns:a16="http://schemas.microsoft.com/office/drawing/2014/main" id="{BFAC5627-72FF-1044-A306-DA675AAEC4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22272" b="14653"/>
          <a:stretch>
            <a:fillRect/>
          </a:stretch>
        </p:blipFill>
        <p:spPr bwMode="auto">
          <a:xfrm>
            <a:off x="2222372" y="3631325"/>
            <a:ext cx="4536721" cy="1907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6300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47"/>
            <a:ext cx="8229600" cy="1527175"/>
          </a:xfrm>
        </p:spPr>
        <p:txBody>
          <a:bodyPr/>
          <a:lstStyle/>
          <a:p>
            <a:r>
              <a:rPr lang="en-US" altLang="en-US" dirty="0">
                <a:latin typeface="Cambria"/>
              </a:rPr>
              <a:t>Slope and Elasticity</a:t>
            </a:r>
          </a:p>
        </p:txBody>
      </p:sp>
      <p:sp>
        <p:nvSpPr>
          <p:cNvPr id="44035" name="Content Placeholder 2"/>
          <p:cNvSpPr>
            <a:spLocks noGrp="1"/>
          </p:cNvSpPr>
          <p:nvPr>
            <p:ph idx="1"/>
          </p:nvPr>
        </p:nvSpPr>
        <p:spPr>
          <a:xfrm>
            <a:off x="1981200" y="1712913"/>
            <a:ext cx="8229600" cy="4895850"/>
          </a:xfrm>
        </p:spPr>
        <p:txBody>
          <a:bodyPr/>
          <a:lstStyle/>
          <a:p>
            <a:pPr eaLnBrk="1" hangingPunct="1"/>
            <a:r>
              <a:rPr lang="en-US" altLang="en-US" sz="3200" dirty="0"/>
              <a:t>Elasticity and the slope of the demand curve are related, but are NOT the same.</a:t>
            </a:r>
          </a:p>
          <a:p>
            <a:pPr eaLnBrk="1" hangingPunct="1"/>
            <a:r>
              <a:rPr lang="en-US" altLang="en-US" sz="3200" dirty="0"/>
              <a:t>In fact, with a linear demand curve:</a:t>
            </a:r>
          </a:p>
          <a:p>
            <a:pPr lvl="1" eaLnBrk="1" hangingPunct="1"/>
            <a:r>
              <a:rPr lang="en-US" altLang="en-US" sz="2800" dirty="0"/>
              <a:t>The slope will be the same at all points.</a:t>
            </a:r>
          </a:p>
          <a:p>
            <a:pPr lvl="1" eaLnBrk="1" hangingPunct="1"/>
            <a:r>
              <a:rPr lang="en-US" altLang="en-US" sz="2800" dirty="0"/>
              <a:t>Elasticity will be different at all points.</a:t>
            </a:r>
          </a:p>
          <a:p>
            <a:pPr lvl="1" eaLnBrk="1" hangingPunct="1"/>
            <a:r>
              <a:rPr lang="en-US" altLang="en-US" sz="2800" dirty="0"/>
              <a:t>Elasticity decreases (gets more inelastic) as we move down and right along a linear demand curve.</a:t>
            </a:r>
          </a:p>
        </p:txBody>
      </p:sp>
    </p:spTree>
    <p:extLst>
      <p:ext uri="{BB962C8B-B14F-4D97-AF65-F5344CB8AC3E}">
        <p14:creationId xmlns:p14="http://schemas.microsoft.com/office/powerpoint/2010/main" val="1149731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4035">
                                            <p:txEl>
                                              <p:pRg st="2" end="2"/>
                                            </p:txEl>
                                          </p:spTgt>
                                        </p:tgtEl>
                                        <p:attrNameLst>
                                          <p:attrName>style.visibility</p:attrName>
                                        </p:attrNameLst>
                                      </p:cBhvr>
                                      <p:to>
                                        <p:strVal val="visible"/>
                                      </p:to>
                                    </p:set>
                                    <p:animEffect transition="in" filter="barn(inVertical)">
                                      <p:cBhvr>
                                        <p:cTn id="7" dur="500"/>
                                        <p:tgtEl>
                                          <p:spTgt spid="44035">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4035">
                                            <p:txEl>
                                              <p:pRg st="3" end="3"/>
                                            </p:txEl>
                                          </p:spTgt>
                                        </p:tgtEl>
                                        <p:attrNameLst>
                                          <p:attrName>style.visibility</p:attrName>
                                        </p:attrNameLst>
                                      </p:cBhvr>
                                      <p:to>
                                        <p:strVal val="visible"/>
                                      </p:to>
                                    </p:set>
                                    <p:animEffect transition="in" filter="barn(inVertical)">
                                      <p:cBhvr>
                                        <p:cTn id="10" dur="500"/>
                                        <p:tgtEl>
                                          <p:spTgt spid="44035">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4035">
                                            <p:txEl>
                                              <p:pRg st="4" end="4"/>
                                            </p:txEl>
                                          </p:spTgt>
                                        </p:tgtEl>
                                        <p:attrNameLst>
                                          <p:attrName>style.visibility</p:attrName>
                                        </p:attrNameLst>
                                      </p:cBhvr>
                                      <p:to>
                                        <p:strVal val="visible"/>
                                      </p:to>
                                    </p:set>
                                    <p:animEffect transition="in" filter="barn(inVertical)">
                                      <p:cBhvr>
                                        <p:cTn id="13" dur="5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32" y="939800"/>
            <a:ext cx="8531225" cy="498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3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1981199" y="47"/>
            <a:ext cx="9989127" cy="1527175"/>
          </a:xfrm>
        </p:spPr>
        <p:txBody>
          <a:bodyPr/>
          <a:lstStyle/>
          <a:p>
            <a:r>
              <a:rPr lang="en-US" altLang="en-US" dirty="0">
                <a:latin typeface="Cambria"/>
              </a:rPr>
              <a:t>Price Elasticity of Demand and </a:t>
            </a:r>
            <a:br>
              <a:rPr lang="en-US" altLang="en-US" dirty="0">
                <a:latin typeface="Cambria"/>
              </a:rPr>
            </a:br>
            <a:r>
              <a:rPr lang="en-US" altLang="en-US" dirty="0">
                <a:latin typeface="Cambria"/>
              </a:rPr>
              <a:t>Total Revenues</a:t>
            </a:r>
          </a:p>
        </p:txBody>
      </p:sp>
      <p:sp>
        <p:nvSpPr>
          <p:cNvPr id="46083" name="Content Placeholder 2"/>
          <p:cNvSpPr>
            <a:spLocks noGrp="1"/>
          </p:cNvSpPr>
          <p:nvPr>
            <p:ph idx="1"/>
          </p:nvPr>
        </p:nvSpPr>
        <p:spPr>
          <a:xfrm>
            <a:off x="1981232" y="1712913"/>
            <a:ext cx="8251825" cy="4895850"/>
          </a:xfrm>
        </p:spPr>
        <p:txBody>
          <a:bodyPr/>
          <a:lstStyle/>
          <a:p>
            <a:pPr eaLnBrk="1" hangingPunct="1"/>
            <a:r>
              <a:rPr lang="en-US" altLang="en-US" sz="2800" dirty="0"/>
              <a:t>Demand elasticity changes along a linear demand function. Who cares?</a:t>
            </a:r>
          </a:p>
          <a:p>
            <a:pPr eaLnBrk="1" hangingPunct="1"/>
            <a:r>
              <a:rPr lang="en-US" altLang="en-US" sz="2800" dirty="0"/>
              <a:t>Elasticity is related to total revenues.</a:t>
            </a:r>
          </a:p>
          <a:p>
            <a:pPr lvl="1" eaLnBrk="1" hangingPunct="1"/>
            <a:r>
              <a:rPr lang="en-US" altLang="en-US" sz="2400" dirty="0"/>
              <a:t>Firms are interested in </a:t>
            </a:r>
            <a:br>
              <a:rPr lang="en-US" altLang="en-US" sz="2400" dirty="0"/>
            </a:br>
            <a:r>
              <a:rPr lang="en-US" altLang="en-US" sz="2400" dirty="0"/>
              <a:t>increasing total revenues.</a:t>
            </a:r>
          </a:p>
          <a:p>
            <a:pPr lvl="1" eaLnBrk="1" hangingPunct="1"/>
            <a:r>
              <a:rPr lang="en-US" altLang="en-US" sz="2400" dirty="0"/>
              <a:t>Firms will need to know </a:t>
            </a:r>
            <a:br>
              <a:rPr lang="en-US" altLang="en-US" sz="2400" dirty="0"/>
            </a:br>
            <a:r>
              <a:rPr lang="en-US" altLang="en-US" sz="2400" dirty="0"/>
              <a:t>whether to increase or decrease </a:t>
            </a:r>
            <a:br>
              <a:rPr lang="en-US" altLang="en-US" sz="2400" dirty="0"/>
            </a:br>
            <a:r>
              <a:rPr lang="en-US" altLang="en-US" sz="2400" dirty="0"/>
              <a:t>price to increase revenues.</a:t>
            </a:r>
          </a:p>
          <a:p>
            <a:pPr eaLnBrk="1" hangingPunct="1"/>
            <a:r>
              <a:rPr lang="en-US" altLang="en-US" sz="2800" dirty="0"/>
              <a:t>Total revenues = Price × Quantity Purchased</a:t>
            </a:r>
          </a:p>
          <a:p>
            <a:pPr lvl="1" eaLnBrk="1" hangingPunct="1"/>
            <a:r>
              <a:rPr lang="en-US" altLang="en-US" sz="2400" dirty="0"/>
              <a:t>Graphically, this is a rectangle connecting the origin and a point on the demand curve.</a:t>
            </a:r>
          </a:p>
        </p:txBody>
      </p:sp>
      <p:pic>
        <p:nvPicPr>
          <p:cNvPr id="46084" name="Picture 4" descr="I:\DirkTextbookN\Jpegs(All)\VOLUME_1_MICRO_Class-test\08_PRINECO_CH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4527" y="2466976"/>
            <a:ext cx="2287588" cy="2703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130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6083">
                                            <p:txEl>
                                              <p:pRg st="2" end="2"/>
                                            </p:txEl>
                                          </p:spTgt>
                                        </p:tgtEl>
                                        <p:attrNameLst>
                                          <p:attrName>style.visibility</p:attrName>
                                        </p:attrNameLst>
                                      </p:cBhvr>
                                      <p:to>
                                        <p:strVal val="visible"/>
                                      </p:to>
                                    </p:set>
                                    <p:animEffect transition="in" filter="barn(inVertical)">
                                      <p:cBhvr>
                                        <p:cTn id="7" dur="500"/>
                                        <p:tgtEl>
                                          <p:spTgt spid="4608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6083">
                                            <p:txEl>
                                              <p:pRg st="3" end="3"/>
                                            </p:txEl>
                                          </p:spTgt>
                                        </p:tgtEl>
                                        <p:attrNameLst>
                                          <p:attrName>style.visibility</p:attrName>
                                        </p:attrNameLst>
                                      </p:cBhvr>
                                      <p:to>
                                        <p:strVal val="visible"/>
                                      </p:to>
                                    </p:set>
                                    <p:animEffect transition="in" filter="barn(inVertical)">
                                      <p:cBhvr>
                                        <p:cTn id="10" dur="500"/>
                                        <p:tgtEl>
                                          <p:spTgt spid="4608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6084"/>
                                        </p:tgtEl>
                                        <p:attrNameLst>
                                          <p:attrName>style.visibility</p:attrName>
                                        </p:attrNameLst>
                                      </p:cBhvr>
                                      <p:to>
                                        <p:strVal val="visible"/>
                                      </p:to>
                                    </p:set>
                                    <p:animEffect transition="in" filter="barn(inVertical)">
                                      <p:cBhvr>
                                        <p:cTn id="13" dur="500"/>
                                        <p:tgtEl>
                                          <p:spTgt spid="460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46083">
                                            <p:txEl>
                                              <p:pRg st="4" end="4"/>
                                            </p:txEl>
                                          </p:spTgt>
                                        </p:tgtEl>
                                        <p:attrNameLst>
                                          <p:attrName>style.visibility</p:attrName>
                                        </p:attrNameLst>
                                      </p:cBhvr>
                                      <p:to>
                                        <p:strVal val="visible"/>
                                      </p:to>
                                    </p:set>
                                    <p:animEffect transition="in" filter="barn(inVertical)">
                                      <p:cBhvr>
                                        <p:cTn id="18" dur="500"/>
                                        <p:tgtEl>
                                          <p:spTgt spid="4608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46083">
                                            <p:txEl>
                                              <p:pRg st="5" end="5"/>
                                            </p:txEl>
                                          </p:spTgt>
                                        </p:tgtEl>
                                        <p:attrNameLst>
                                          <p:attrName>style.visibility</p:attrName>
                                        </p:attrNameLst>
                                      </p:cBhvr>
                                      <p:to>
                                        <p:strVal val="visible"/>
                                      </p:to>
                                    </p:set>
                                    <p:animEffect transition="in" filter="barn(inVertical)">
                                      <p:cBhvr>
                                        <p:cTn id="21" dur="500"/>
                                        <p:tgtEl>
                                          <p:spTgt spid="46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ig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7" y="355647"/>
            <a:ext cx="8535987" cy="6145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81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1981200" y="47"/>
            <a:ext cx="8229600" cy="1527175"/>
          </a:xfrm>
        </p:spPr>
        <p:txBody>
          <a:bodyPr/>
          <a:lstStyle/>
          <a:p>
            <a:r>
              <a:rPr lang="en-US" altLang="en-US" dirty="0">
                <a:latin typeface="Cambria"/>
              </a:rPr>
              <a:t>Income Elasticity</a:t>
            </a:r>
          </a:p>
        </p:txBody>
      </p:sp>
      <p:sp>
        <p:nvSpPr>
          <p:cNvPr id="52227" name="Content Placeholder 2"/>
          <p:cNvSpPr>
            <a:spLocks noGrp="1"/>
          </p:cNvSpPr>
          <p:nvPr>
            <p:ph idx="1"/>
          </p:nvPr>
        </p:nvSpPr>
        <p:spPr>
          <a:xfrm>
            <a:off x="1981200" y="1712913"/>
            <a:ext cx="8229600" cy="4895850"/>
          </a:xfrm>
        </p:spPr>
        <p:txBody>
          <a:bodyPr/>
          <a:lstStyle/>
          <a:p>
            <a:pPr eaLnBrk="1" hangingPunct="1"/>
            <a:r>
              <a:rPr lang="en-US" altLang="en-US" sz="3200" dirty="0"/>
              <a:t>Changes in price</a:t>
            </a:r>
          </a:p>
          <a:p>
            <a:pPr lvl="1" eaLnBrk="1" hangingPunct="1"/>
            <a:r>
              <a:rPr lang="en-US" altLang="en-US" sz="2800" dirty="0"/>
              <a:t>Cause a movement along a demand curve.</a:t>
            </a:r>
          </a:p>
          <a:p>
            <a:pPr lvl="1" eaLnBrk="1" hangingPunct="1"/>
            <a:r>
              <a:rPr lang="en-US" altLang="en-US" sz="2800" dirty="0"/>
              <a:t>Affect your consumption of a good.</a:t>
            </a:r>
          </a:p>
          <a:p>
            <a:pPr eaLnBrk="1" hangingPunct="1"/>
            <a:r>
              <a:rPr lang="en-US" altLang="en-US" sz="3200" dirty="0"/>
              <a:t>Changes in income</a:t>
            </a:r>
          </a:p>
          <a:p>
            <a:pPr lvl="1" eaLnBrk="1" hangingPunct="1"/>
            <a:r>
              <a:rPr lang="en-US" altLang="en-US" sz="2800" dirty="0"/>
              <a:t>Shift the demand curve.</a:t>
            </a:r>
          </a:p>
          <a:p>
            <a:pPr lvl="1" eaLnBrk="1" hangingPunct="1"/>
            <a:r>
              <a:rPr lang="en-US" altLang="en-US" sz="2800" dirty="0"/>
              <a:t>Also affects your consumption of a good.</a:t>
            </a:r>
          </a:p>
          <a:p>
            <a:pPr eaLnBrk="1" hangingPunct="1"/>
            <a:r>
              <a:rPr lang="en-US" altLang="en-US" sz="3200" dirty="0"/>
              <a:t>Income elasticity</a:t>
            </a:r>
          </a:p>
          <a:p>
            <a:pPr lvl="1" eaLnBrk="1" hangingPunct="1"/>
            <a:r>
              <a:rPr lang="en-US" altLang="en-US" sz="2800" dirty="0"/>
              <a:t>Responsiveness of the change in quantity purchased as a result of a change in income.</a:t>
            </a:r>
          </a:p>
        </p:txBody>
      </p:sp>
    </p:spTree>
    <p:extLst>
      <p:ext uri="{BB962C8B-B14F-4D97-AF65-F5344CB8AC3E}">
        <p14:creationId xmlns:p14="http://schemas.microsoft.com/office/powerpoint/2010/main" val="174594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animEffect transition="in" filter="barn(inVertical)">
                                      <p:cBhvr>
                                        <p:cTn id="7" dur="500"/>
                                        <p:tgtEl>
                                          <p:spTgt spid="522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2227">
                                            <p:txEl>
                                              <p:pRg st="2" end="2"/>
                                            </p:txEl>
                                          </p:spTgt>
                                        </p:tgtEl>
                                        <p:attrNameLst>
                                          <p:attrName>style.visibility</p:attrName>
                                        </p:attrNameLst>
                                      </p:cBhvr>
                                      <p:to>
                                        <p:strVal val="visible"/>
                                      </p:to>
                                    </p:set>
                                    <p:animEffect transition="in" filter="barn(inVertical)">
                                      <p:cBhvr>
                                        <p:cTn id="10" dur="500"/>
                                        <p:tgtEl>
                                          <p:spTgt spid="5222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52227">
                                            <p:txEl>
                                              <p:pRg st="4" end="4"/>
                                            </p:txEl>
                                          </p:spTgt>
                                        </p:tgtEl>
                                        <p:attrNameLst>
                                          <p:attrName>style.visibility</p:attrName>
                                        </p:attrNameLst>
                                      </p:cBhvr>
                                      <p:to>
                                        <p:strVal val="visible"/>
                                      </p:to>
                                    </p:set>
                                    <p:animEffect transition="in" filter="barn(inVertical)">
                                      <p:cBhvr>
                                        <p:cTn id="15" dur="500"/>
                                        <p:tgtEl>
                                          <p:spTgt spid="5222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2227">
                                            <p:txEl>
                                              <p:pRg st="5" end="5"/>
                                            </p:txEl>
                                          </p:spTgt>
                                        </p:tgtEl>
                                        <p:attrNameLst>
                                          <p:attrName>style.visibility</p:attrName>
                                        </p:attrNameLst>
                                      </p:cBhvr>
                                      <p:to>
                                        <p:strVal val="visible"/>
                                      </p:to>
                                    </p:set>
                                    <p:animEffect transition="in" filter="barn(inVertical)">
                                      <p:cBhvr>
                                        <p:cTn id="18" dur="500"/>
                                        <p:tgtEl>
                                          <p:spTgt spid="52227">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52227">
                                            <p:txEl>
                                              <p:pRg st="7" end="7"/>
                                            </p:txEl>
                                          </p:spTgt>
                                        </p:tgtEl>
                                        <p:attrNameLst>
                                          <p:attrName>style.visibility</p:attrName>
                                        </p:attrNameLst>
                                      </p:cBhvr>
                                      <p:to>
                                        <p:strVal val="visible"/>
                                      </p:to>
                                    </p:set>
                                    <p:animEffect transition="in" filter="barn(inVertical)">
                                      <p:cBhvr>
                                        <p:cTn id="23" dur="500"/>
                                        <p:tgtEl>
                                          <p:spTgt spid="522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1981200" y="47"/>
            <a:ext cx="8229600" cy="1527175"/>
          </a:xfrm>
        </p:spPr>
        <p:txBody>
          <a:bodyPr/>
          <a:lstStyle/>
          <a:p>
            <a:r>
              <a:rPr lang="en-US" altLang="en-US" dirty="0">
                <a:latin typeface="Cambria"/>
              </a:rPr>
              <a:t>Income Elasticity</a:t>
            </a:r>
          </a:p>
        </p:txBody>
      </p:sp>
      <p:sp>
        <p:nvSpPr>
          <p:cNvPr id="12292" name="Content Placeholder 2"/>
          <p:cNvSpPr>
            <a:spLocks noGrp="1"/>
          </p:cNvSpPr>
          <p:nvPr>
            <p:ph idx="1"/>
          </p:nvPr>
        </p:nvSpPr>
        <p:spPr>
          <a:xfrm>
            <a:off x="1968500" y="3422650"/>
            <a:ext cx="8229600" cy="2990850"/>
          </a:xfrm>
        </p:spPr>
        <p:txBody>
          <a:bodyPr/>
          <a:lstStyle/>
          <a:p>
            <a:pPr eaLnBrk="1" hangingPunct="1"/>
            <a:r>
              <a:rPr lang="en-US" altLang="en-US" sz="3200" dirty="0"/>
              <a:t>Is this ratio positive or negative?</a:t>
            </a:r>
          </a:p>
          <a:p>
            <a:pPr lvl="1" eaLnBrk="1" hangingPunct="1"/>
            <a:r>
              <a:rPr lang="en-US" altLang="en-US" sz="2800" dirty="0"/>
              <a:t>Income elasticity could be positive or negative, depending on the good.</a:t>
            </a:r>
          </a:p>
          <a:p>
            <a:pPr lvl="1" eaLnBrk="1" hangingPunct="1"/>
            <a:r>
              <a:rPr lang="en-US" altLang="en-US" sz="2800" dirty="0"/>
              <a:t>If income elasticity is positive, there is also interest in whether it is a big or small positive number.</a:t>
            </a:r>
          </a:p>
        </p:txBody>
      </p:sp>
      <p:graphicFrame>
        <p:nvGraphicFramePr>
          <p:cNvPr id="87043" name="Object 1"/>
          <p:cNvGraphicFramePr>
            <a:graphicFrameLocks noChangeAspect="1"/>
          </p:cNvGraphicFramePr>
          <p:nvPr>
            <p:extLst>
              <p:ext uri="{D42A27DB-BD31-4B8C-83A1-F6EECF244321}">
                <p14:modId xmlns:p14="http://schemas.microsoft.com/office/powerpoint/2010/main" val="2538289254"/>
              </p:ext>
            </p:extLst>
          </p:nvPr>
        </p:nvGraphicFramePr>
        <p:xfrm>
          <a:off x="9051925" y="2684463"/>
          <a:ext cx="2590800" cy="1377950"/>
        </p:xfrm>
        <a:graphic>
          <a:graphicData uri="http://schemas.openxmlformats.org/presentationml/2006/ole">
            <mc:AlternateContent xmlns:mc="http://schemas.openxmlformats.org/markup-compatibility/2006">
              <mc:Choice xmlns:v="urn:schemas-microsoft-com:vml" Requires="v">
                <p:oleObj spid="_x0000_s28911" name="Equation" r:id="rId4" imgW="787400" imgH="419100" progId="Equation.DSMT4">
                  <p:embed/>
                </p:oleObj>
              </mc:Choice>
              <mc:Fallback>
                <p:oleObj name="Equation" r:id="rId4" imgW="787400" imgH="419100" progId="Equation.DSMT4">
                  <p:embed/>
                  <p:pic>
                    <p:nvPicPr>
                      <p:cNvPr id="0" name=""/>
                      <p:cNvPicPr>
                        <a:picLocks noChangeAspect="1" noChangeArrowheads="1"/>
                      </p:cNvPicPr>
                      <p:nvPr/>
                    </p:nvPicPr>
                    <p:blipFill>
                      <a:blip r:embed="rId5"/>
                      <a:srcRect/>
                      <a:stretch>
                        <a:fillRect/>
                      </a:stretch>
                    </p:blipFill>
                    <p:spPr bwMode="auto">
                      <a:xfrm>
                        <a:off x="9051925" y="2684463"/>
                        <a:ext cx="2590800" cy="1377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89743382"/>
              </p:ext>
            </p:extLst>
          </p:nvPr>
        </p:nvGraphicFramePr>
        <p:xfrm>
          <a:off x="63500" y="1611313"/>
          <a:ext cx="11769725" cy="1000125"/>
        </p:xfrm>
        <a:graphic>
          <a:graphicData uri="http://schemas.openxmlformats.org/presentationml/2006/ole">
            <mc:AlternateContent xmlns:mc="http://schemas.openxmlformats.org/markup-compatibility/2006">
              <mc:Choice xmlns:v="urn:schemas-microsoft-com:vml" Requires="v">
                <p:oleObj spid="_x0000_s28912" name="Equation" r:id="rId6" imgW="4813300" imgH="444500" progId="Equation.3">
                  <p:embed/>
                </p:oleObj>
              </mc:Choice>
              <mc:Fallback>
                <p:oleObj name="Equation" r:id="rId6" imgW="4813300" imgH="444500" progId="Equation.3">
                  <p:embed/>
                  <p:pic>
                    <p:nvPicPr>
                      <p:cNvPr id="0" name=""/>
                      <p:cNvPicPr>
                        <a:picLocks noChangeAspect="1" noChangeArrowheads="1"/>
                      </p:cNvPicPr>
                      <p:nvPr/>
                    </p:nvPicPr>
                    <p:blipFill>
                      <a:blip r:embed="rId7"/>
                      <a:srcRect/>
                      <a:stretch>
                        <a:fillRect/>
                      </a:stretch>
                    </p:blipFill>
                    <p:spPr bwMode="auto">
                      <a:xfrm>
                        <a:off x="63500" y="1611313"/>
                        <a:ext cx="11769725" cy="10001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4980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animEffect transition="in" filter="barn(inVertical)">
                                      <p:cBhvr>
                                        <p:cTn id="7" dur="500"/>
                                        <p:tgtEl>
                                          <p:spTgt spid="12292">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2">
                                            <p:txEl>
                                              <p:pRg st="2" end="2"/>
                                            </p:txEl>
                                          </p:spTgt>
                                        </p:tgtEl>
                                        <p:attrNameLst>
                                          <p:attrName>style.visibility</p:attrName>
                                        </p:attrNameLst>
                                      </p:cBhvr>
                                      <p:to>
                                        <p:strVal val="visible"/>
                                      </p:to>
                                    </p:set>
                                    <p:animEffect transition="in" filter="barn(inVertical)">
                                      <p:cBhvr>
                                        <p:cTn id="10" dur="500"/>
                                        <p:tgtEl>
                                          <p:spTgt spid="1229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1981200" y="47"/>
            <a:ext cx="8229600" cy="1527175"/>
          </a:xfrm>
        </p:spPr>
        <p:txBody>
          <a:bodyPr/>
          <a:lstStyle/>
          <a:p>
            <a:r>
              <a:rPr lang="en-US" altLang="en-US" dirty="0">
                <a:latin typeface="Cambria"/>
              </a:rPr>
              <a:t>Income Elasticity</a:t>
            </a:r>
          </a:p>
        </p:txBody>
      </p:sp>
      <p:sp>
        <p:nvSpPr>
          <p:cNvPr id="53251" name="Content Placeholder 2"/>
          <p:cNvSpPr>
            <a:spLocks noGrp="1"/>
          </p:cNvSpPr>
          <p:nvPr>
            <p:ph idx="1"/>
          </p:nvPr>
        </p:nvSpPr>
        <p:spPr>
          <a:xfrm>
            <a:off x="1981200" y="1712913"/>
            <a:ext cx="8229600" cy="4895850"/>
          </a:xfrm>
        </p:spPr>
        <p:txBody>
          <a:bodyPr/>
          <a:lstStyle/>
          <a:p>
            <a:pPr eaLnBrk="1" hangingPunct="1"/>
            <a:r>
              <a:rPr lang="en-US" altLang="en-US" sz="2800" dirty="0"/>
              <a:t>Normal goods</a:t>
            </a:r>
          </a:p>
          <a:p>
            <a:pPr lvl="1" eaLnBrk="1" hangingPunct="1"/>
            <a:r>
              <a:rPr lang="en-US" altLang="en-US" sz="2400" dirty="0"/>
              <a:t>Goods we purchase more of when income rises</a:t>
            </a:r>
          </a:p>
          <a:p>
            <a:pPr eaLnBrk="1" hangingPunct="1"/>
            <a:r>
              <a:rPr lang="en-US" altLang="en-US" sz="2800" dirty="0"/>
              <a:t>Inferior goods</a:t>
            </a:r>
          </a:p>
          <a:p>
            <a:pPr lvl="1" eaLnBrk="1" hangingPunct="1"/>
            <a:r>
              <a:rPr lang="en-US" altLang="en-US" sz="2400" dirty="0"/>
              <a:t>Goods we purchase less of when income rises</a:t>
            </a:r>
          </a:p>
          <a:p>
            <a:pPr eaLnBrk="1" hangingPunct="1"/>
            <a:endParaRPr lang="en-US" altLang="en-US" sz="2800" dirty="0"/>
          </a:p>
          <a:p>
            <a:pPr eaLnBrk="1" hangingPunct="1"/>
            <a:r>
              <a:rPr lang="en-US" altLang="en-US" sz="2800" dirty="0"/>
              <a:t>Normal goods fall into two categories:</a:t>
            </a:r>
          </a:p>
          <a:p>
            <a:pPr lvl="1" eaLnBrk="1" hangingPunct="1"/>
            <a:r>
              <a:rPr lang="en-US" altLang="en-US" sz="2400" dirty="0"/>
              <a:t>Luxuries</a:t>
            </a:r>
          </a:p>
          <a:p>
            <a:pPr lvl="2" eaLnBrk="1" hangingPunct="1"/>
            <a:r>
              <a:rPr lang="en-US" altLang="en-US" sz="2000" dirty="0">
                <a:latin typeface="Cambria"/>
                <a:ea typeface="Cambria"/>
                <a:cs typeface="Cambria"/>
              </a:rPr>
              <a:t>Purchase a lot more when income rises.</a:t>
            </a:r>
          </a:p>
          <a:p>
            <a:pPr lvl="1" eaLnBrk="1" hangingPunct="1"/>
            <a:r>
              <a:rPr lang="en-US" altLang="en-US" sz="2400" dirty="0"/>
              <a:t>Necessities</a:t>
            </a:r>
          </a:p>
          <a:p>
            <a:pPr lvl="2" eaLnBrk="1" hangingPunct="1"/>
            <a:r>
              <a:rPr lang="en-US" altLang="en-US" sz="2000" dirty="0">
                <a:latin typeface="Cambria"/>
                <a:ea typeface="Cambria"/>
                <a:cs typeface="Cambria"/>
              </a:rPr>
              <a:t>Purchase a little more when income rises.</a:t>
            </a:r>
          </a:p>
          <a:p>
            <a:endParaRPr lang="en-US" altLang="en-US" sz="2400" dirty="0"/>
          </a:p>
        </p:txBody>
      </p:sp>
    </p:spTree>
    <p:extLst>
      <p:ext uri="{BB962C8B-B14F-4D97-AF65-F5344CB8AC3E}">
        <p14:creationId xmlns:p14="http://schemas.microsoft.com/office/powerpoint/2010/main" val="3192164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barn(inVertical)">
                                      <p:cBhvr>
                                        <p:cTn id="7" dur="500"/>
                                        <p:tgtEl>
                                          <p:spTgt spid="532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53251">
                                            <p:txEl>
                                              <p:pRg st="3" end="3"/>
                                            </p:txEl>
                                          </p:spTgt>
                                        </p:tgtEl>
                                        <p:attrNameLst>
                                          <p:attrName>style.visibility</p:attrName>
                                        </p:attrNameLst>
                                      </p:cBhvr>
                                      <p:to>
                                        <p:strVal val="visible"/>
                                      </p:to>
                                    </p:set>
                                    <p:animEffect transition="in" filter="barn(inVertical)">
                                      <p:cBhvr>
                                        <p:cTn id="12" dur="500"/>
                                        <p:tgtEl>
                                          <p:spTgt spid="5325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53251">
                                            <p:txEl>
                                              <p:pRg st="8" end="8"/>
                                            </p:txEl>
                                          </p:spTgt>
                                        </p:tgtEl>
                                        <p:attrNameLst>
                                          <p:attrName>style.visibility</p:attrName>
                                        </p:attrNameLst>
                                      </p:cBhvr>
                                      <p:to>
                                        <p:strVal val="visible"/>
                                      </p:to>
                                    </p:set>
                                    <p:animEffect transition="in" filter="barn(inVertical)">
                                      <p:cBhvr>
                                        <p:cTn id="17" dur="500"/>
                                        <p:tgtEl>
                                          <p:spTgt spid="53251">
                                            <p:txEl>
                                              <p:pRg st="8" end="8"/>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1">
                                            <p:txEl>
                                              <p:pRg st="6" end="6"/>
                                            </p:txEl>
                                          </p:spTgt>
                                        </p:tgtEl>
                                        <p:attrNameLst>
                                          <p:attrName>style.visibility</p:attrName>
                                        </p:attrNameLst>
                                      </p:cBhvr>
                                      <p:to>
                                        <p:strVal val="visible"/>
                                      </p:to>
                                    </p:set>
                                    <p:animEffect transition="in" filter="barn(inVertical)">
                                      <p:cBhvr>
                                        <p:cTn id="20" dur="500"/>
                                        <p:tgtEl>
                                          <p:spTgt spid="53251">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53251">
                                            <p:txEl>
                                              <p:pRg st="7" end="7"/>
                                            </p:txEl>
                                          </p:spTgt>
                                        </p:tgtEl>
                                        <p:attrNameLst>
                                          <p:attrName>style.visibility</p:attrName>
                                        </p:attrNameLst>
                                      </p:cBhvr>
                                      <p:to>
                                        <p:strVal val="visible"/>
                                      </p:to>
                                    </p:set>
                                    <p:animEffect transition="in" filter="barn(inVertical)">
                                      <p:cBhvr>
                                        <p:cTn id="25" dur="500"/>
                                        <p:tgtEl>
                                          <p:spTgt spid="53251">
                                            <p:txEl>
                                              <p:pRg st="7" end="7"/>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53251">
                                            <p:txEl>
                                              <p:pRg st="9" end="9"/>
                                            </p:txEl>
                                          </p:spTgt>
                                        </p:tgtEl>
                                        <p:attrNameLst>
                                          <p:attrName>style.visibility</p:attrName>
                                        </p:attrNameLst>
                                      </p:cBhvr>
                                      <p:to>
                                        <p:strVal val="visible"/>
                                      </p:to>
                                    </p:set>
                                    <p:animEffect transition="in" filter="barn(inVertical)">
                                      <p:cBhvr>
                                        <p:cTn id="30" dur="500"/>
                                        <p:tgtEl>
                                          <p:spTgt spid="532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32" y="1117647"/>
            <a:ext cx="8531225" cy="4619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6580131" y="3581400"/>
            <a:ext cx="45719" cy="369332"/>
          </a:xfrm>
          <a:prstGeom prst="rect">
            <a:avLst/>
          </a:prstGeom>
          <a:noFill/>
        </p:spPr>
        <p:txBody>
          <a:bodyPr wrap="square" rtlCol="0">
            <a:spAutoFit/>
          </a:bodyPr>
          <a:lstStyle/>
          <a:p>
            <a:endParaRPr lang="en-US" dirty="0">
              <a:latin typeface="Cambria" panose="02040503050406030204" pitchFamily="18" charset="0"/>
            </a:endParaRPr>
          </a:p>
        </p:txBody>
      </p:sp>
      <p:sp>
        <p:nvSpPr>
          <p:cNvPr id="6" name="Rectangle 5">
            <a:extLst>
              <a:ext uri="{FF2B5EF4-FFF2-40B4-BE49-F238E27FC236}">
                <a16:creationId xmlns:a16="http://schemas.microsoft.com/office/drawing/2014/main" id="{36D4C628-E591-D940-BAA0-FCC6A818614C}"/>
              </a:ext>
            </a:extLst>
          </p:cNvPr>
          <p:cNvSpPr/>
          <p:nvPr/>
        </p:nvSpPr>
        <p:spPr>
          <a:xfrm>
            <a:off x="6271844" y="4370524"/>
            <a:ext cx="236964" cy="22892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1</a:t>
            </a:r>
          </a:p>
        </p:txBody>
      </p:sp>
      <p:sp>
        <p:nvSpPr>
          <p:cNvPr id="7" name="Rectangle 6">
            <a:extLst>
              <a:ext uri="{FF2B5EF4-FFF2-40B4-BE49-F238E27FC236}">
                <a16:creationId xmlns:a16="http://schemas.microsoft.com/office/drawing/2014/main" id="{0FF0D806-18C3-2B47-96D3-73F84076A7F2}"/>
              </a:ext>
            </a:extLst>
          </p:cNvPr>
          <p:cNvSpPr/>
          <p:nvPr/>
        </p:nvSpPr>
        <p:spPr>
          <a:xfrm>
            <a:off x="6447082" y="3418223"/>
            <a:ext cx="315399" cy="22892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1600" b="1" dirty="0">
                <a:effectLst/>
                <a:latin typeface="Cambria"/>
                <a:ea typeface="ＭＳ 明朝"/>
                <a:cs typeface="Cambria"/>
              </a:rPr>
              <a:t>&lt;1</a:t>
            </a:r>
          </a:p>
        </p:txBody>
      </p:sp>
    </p:spTree>
    <p:extLst>
      <p:ext uri="{BB962C8B-B14F-4D97-AF65-F5344CB8AC3E}">
        <p14:creationId xmlns:p14="http://schemas.microsoft.com/office/powerpoint/2010/main" val="3678992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1981200" y="47"/>
            <a:ext cx="8229600" cy="1527175"/>
          </a:xfrm>
        </p:spPr>
        <p:txBody>
          <a:bodyPr/>
          <a:lstStyle/>
          <a:p>
            <a:r>
              <a:rPr lang="en-US" altLang="en-US" dirty="0">
                <a:latin typeface="Cambria"/>
              </a:rPr>
              <a:t>Practice What You Know</a:t>
            </a:r>
            <a:br>
              <a:rPr lang="en-US" altLang="en-US" dirty="0">
                <a:latin typeface="Cambria"/>
              </a:rPr>
            </a:br>
            <a:r>
              <a:rPr lang="en-US" altLang="en-US" dirty="0">
                <a:latin typeface="Cambria"/>
              </a:rPr>
              <a:t>Categorizing Goods</a:t>
            </a:r>
          </a:p>
        </p:txBody>
      </p:sp>
      <p:sp>
        <p:nvSpPr>
          <p:cNvPr id="5" name="Content Placeholder 2"/>
          <p:cNvSpPr>
            <a:spLocks noGrp="1"/>
          </p:cNvSpPr>
          <p:nvPr>
            <p:ph sz="half" idx="1"/>
          </p:nvPr>
        </p:nvSpPr>
        <p:spPr>
          <a:xfrm>
            <a:off x="1981200" y="1746252"/>
            <a:ext cx="4038600" cy="4525963"/>
          </a:xfrm>
        </p:spPr>
        <p:txBody>
          <a:bodyPr/>
          <a:lstStyle/>
          <a:p>
            <a:r>
              <a:rPr lang="en-US" altLang="en-US" sz="3200" dirty="0"/>
              <a:t>Steak</a:t>
            </a:r>
          </a:p>
          <a:p>
            <a:r>
              <a:rPr lang="en-US" altLang="en-US" sz="3200" dirty="0"/>
              <a:t>Toothpaste</a:t>
            </a:r>
          </a:p>
          <a:p>
            <a:r>
              <a:rPr lang="en-US" altLang="en-US" sz="3200" dirty="0"/>
              <a:t>Fast food</a:t>
            </a:r>
          </a:p>
          <a:p>
            <a:r>
              <a:rPr lang="en-US" altLang="en-US" sz="3200" dirty="0"/>
              <a:t>Pedicures</a:t>
            </a:r>
          </a:p>
          <a:p>
            <a:r>
              <a:rPr lang="en-US" altLang="en-US" sz="3200" dirty="0"/>
              <a:t>New vehicles</a:t>
            </a:r>
          </a:p>
          <a:p>
            <a:r>
              <a:rPr lang="en-US" altLang="en-US" sz="3200" dirty="0"/>
              <a:t>Used vehicles</a:t>
            </a:r>
          </a:p>
          <a:p>
            <a:r>
              <a:rPr lang="en-US" altLang="en-US" sz="3200" dirty="0"/>
              <a:t>Laptop computers</a:t>
            </a:r>
          </a:p>
        </p:txBody>
      </p:sp>
      <p:sp>
        <p:nvSpPr>
          <p:cNvPr id="6" name="Content Placeholder 3"/>
          <p:cNvSpPr txBox="1">
            <a:spLocks/>
          </p:cNvSpPr>
          <p:nvPr/>
        </p:nvSpPr>
        <p:spPr bwMode="auto">
          <a:xfrm>
            <a:off x="6172200" y="1746252"/>
            <a:ext cx="4038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spcBef>
                <a:spcPct val="20000"/>
              </a:spcBef>
              <a:buFont typeface="Arial" panose="020B0604020202020204" pitchFamily="34" charset="0"/>
              <a:buChar char="•"/>
            </a:pPr>
            <a:r>
              <a:rPr lang="en-US" altLang="en-US" sz="3200" dirty="0">
                <a:latin typeface="Cambria"/>
                <a:cs typeface="Cambria"/>
              </a:rPr>
              <a:t>Lawn-care service</a:t>
            </a:r>
          </a:p>
          <a:p>
            <a:pPr>
              <a:spcBef>
                <a:spcPct val="20000"/>
              </a:spcBef>
              <a:buFont typeface="Arial" panose="020B0604020202020204" pitchFamily="34" charset="0"/>
              <a:buChar char="•"/>
            </a:pPr>
            <a:r>
              <a:rPr lang="en-US" altLang="en-US" sz="3200" dirty="0">
                <a:latin typeface="Cambria"/>
                <a:cs typeface="Cambria"/>
              </a:rPr>
              <a:t>Milk</a:t>
            </a:r>
          </a:p>
          <a:p>
            <a:pPr>
              <a:spcBef>
                <a:spcPct val="20000"/>
              </a:spcBef>
              <a:buFont typeface="Arial" panose="020B0604020202020204" pitchFamily="34" charset="0"/>
              <a:buChar char="•"/>
            </a:pPr>
            <a:r>
              <a:rPr lang="en-US" altLang="en-US" sz="3200" dirty="0">
                <a:latin typeface="Cambria"/>
                <a:cs typeface="Cambria"/>
              </a:rPr>
              <a:t>Gasoline</a:t>
            </a:r>
          </a:p>
          <a:p>
            <a:pPr>
              <a:spcBef>
                <a:spcPct val="20000"/>
              </a:spcBef>
              <a:buFont typeface="Arial" panose="020B0604020202020204" pitchFamily="34" charset="0"/>
              <a:buChar char="•"/>
            </a:pPr>
            <a:r>
              <a:rPr lang="en-US" altLang="en-US" sz="3200" dirty="0">
                <a:latin typeface="Cambria"/>
                <a:cs typeface="Cambria"/>
              </a:rPr>
              <a:t>Cigarettes</a:t>
            </a:r>
          </a:p>
          <a:p>
            <a:pPr>
              <a:spcBef>
                <a:spcPct val="20000"/>
              </a:spcBef>
              <a:buFont typeface="Arial" panose="020B0604020202020204" pitchFamily="34" charset="0"/>
              <a:buChar char="•"/>
            </a:pPr>
            <a:r>
              <a:rPr lang="en-US" altLang="en-US" sz="3200" dirty="0">
                <a:latin typeface="Cambria"/>
                <a:cs typeface="Cambria"/>
              </a:rPr>
              <a:t>Lottery</a:t>
            </a:r>
            <a:br>
              <a:rPr lang="en-US" altLang="en-US" sz="3200" dirty="0">
                <a:latin typeface="Cambria"/>
                <a:cs typeface="Cambria"/>
              </a:rPr>
            </a:br>
            <a:r>
              <a:rPr lang="en-US" altLang="en-US" sz="3200" dirty="0">
                <a:latin typeface="Cambria"/>
                <a:cs typeface="Cambria"/>
              </a:rPr>
              <a:t>tickets</a:t>
            </a:r>
          </a:p>
        </p:txBody>
      </p:sp>
      <p:pic>
        <p:nvPicPr>
          <p:cNvPr id="55301" name="Picture 5"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193" y="2836863"/>
            <a:ext cx="1657351" cy="234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439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checkerboard(across)">
                                      <p:cBhvr>
                                        <p:cTn id="42" dur="500"/>
                                        <p:tgtEl>
                                          <p:spTgt spid="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checkerboard(across)">
                                      <p:cBhvr>
                                        <p:cTn id="47" dur="500"/>
                                        <p:tgtEl>
                                          <p:spTgt spid="6">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checkerboard(across)">
                                      <p:cBhvr>
                                        <p:cTn id="52" dur="500"/>
                                        <p:tgtEl>
                                          <p:spTgt spid="6">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checkerboard(across)">
                                      <p:cBhvr>
                                        <p:cTn id="57" dur="500"/>
                                        <p:tgtEl>
                                          <p:spTgt spid="6">
                                            <p:txEl>
                                              <p:pRg st="3" end="3"/>
                                            </p:txEl>
                                          </p:spTgt>
                                        </p:tgtEl>
                                      </p:cBhvr>
                                    </p:animEffect>
                                  </p:childTnLst>
                                </p:cTn>
                              </p:par>
                              <p:par>
                                <p:cTn id="58" presetID="16" presetClass="entr" presetSubtype="21" fill="hold" nodeType="withEffect">
                                  <p:stCondLst>
                                    <p:cond delay="0"/>
                                  </p:stCondLst>
                                  <p:childTnLst>
                                    <p:set>
                                      <p:cBhvr>
                                        <p:cTn id="59" dur="1" fill="hold">
                                          <p:stCondLst>
                                            <p:cond delay="0"/>
                                          </p:stCondLst>
                                        </p:cTn>
                                        <p:tgtEl>
                                          <p:spTgt spid="55301"/>
                                        </p:tgtEl>
                                        <p:attrNameLst>
                                          <p:attrName>style.visibility</p:attrName>
                                        </p:attrNameLst>
                                      </p:cBhvr>
                                      <p:to>
                                        <p:strVal val="visible"/>
                                      </p:to>
                                    </p:set>
                                    <p:animEffect transition="in" filter="barn(inVertical)">
                                      <p:cBhvr>
                                        <p:cTn id="60" dur="500"/>
                                        <p:tgtEl>
                                          <p:spTgt spid="5530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5" presetClass="entr" presetSubtype="10" fill="hold" nodeType="click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animEffect transition="in" filter="checkerboard(across)">
                                      <p:cBhvr>
                                        <p:cTn id="6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933833" y="0"/>
            <a:ext cx="8229600" cy="1527175"/>
          </a:xfrm>
        </p:spPr>
        <p:txBody>
          <a:bodyPr/>
          <a:lstStyle/>
          <a:p>
            <a:r>
              <a:rPr lang="en-US" altLang="en-US" dirty="0">
                <a:latin typeface="Cambria"/>
              </a:rPr>
              <a:t>Cross-Price Elasticity</a:t>
            </a:r>
          </a:p>
        </p:txBody>
      </p:sp>
      <p:sp>
        <p:nvSpPr>
          <p:cNvPr id="14340" name="Content Placeholder 2"/>
          <p:cNvSpPr>
            <a:spLocks noGrp="1"/>
          </p:cNvSpPr>
          <p:nvPr>
            <p:ph idx="1"/>
          </p:nvPr>
        </p:nvSpPr>
        <p:spPr>
          <a:xfrm>
            <a:off x="933833" y="1686725"/>
            <a:ext cx="8229600" cy="3548062"/>
          </a:xfrm>
        </p:spPr>
        <p:txBody>
          <a:bodyPr/>
          <a:lstStyle/>
          <a:p>
            <a:pPr eaLnBrk="1" hangingPunct="1"/>
            <a:r>
              <a:rPr lang="en-US" altLang="en-US" sz="2800" dirty="0"/>
              <a:t>While studying demand determinants, we learned that two goods can be related.</a:t>
            </a:r>
          </a:p>
          <a:p>
            <a:pPr eaLnBrk="1" hangingPunct="1"/>
            <a:r>
              <a:rPr lang="en-US" altLang="en-US" sz="2800" dirty="0"/>
              <a:t>Recall the intuition of substitute and complement goods.</a:t>
            </a:r>
          </a:p>
          <a:p>
            <a:pPr eaLnBrk="1" hangingPunct="1"/>
            <a:r>
              <a:rPr lang="en-US" altLang="en-US" sz="2800" dirty="0"/>
              <a:t>Cross-price elasticity</a:t>
            </a:r>
          </a:p>
          <a:p>
            <a:pPr lvl="1" eaLnBrk="1" hangingPunct="1"/>
            <a:r>
              <a:rPr lang="en-US" altLang="en-US" sz="2400" dirty="0"/>
              <a:t>Measures the responsiveness of the quantity demanded of one good to a change in the price of </a:t>
            </a:r>
            <a:r>
              <a:rPr lang="en-US" altLang="en-US" sz="2400" i="1" dirty="0"/>
              <a:t>another</a:t>
            </a:r>
            <a:r>
              <a:rPr lang="en-US" altLang="en-US" sz="2400" dirty="0"/>
              <a:t> good</a:t>
            </a:r>
          </a:p>
        </p:txBody>
      </p:sp>
      <p:graphicFrame>
        <p:nvGraphicFramePr>
          <p:cNvPr id="2" name="Object 1"/>
          <p:cNvGraphicFramePr>
            <a:graphicFrameLocks noChangeAspect="1"/>
          </p:cNvGraphicFramePr>
          <p:nvPr>
            <p:extLst>
              <p:ext uri="{D42A27DB-BD31-4B8C-83A1-F6EECF244321}">
                <p14:modId xmlns:p14="http://schemas.microsoft.com/office/powerpoint/2010/main" val="3234796430"/>
              </p:ext>
            </p:extLst>
          </p:nvPr>
        </p:nvGraphicFramePr>
        <p:xfrm>
          <a:off x="8672079" y="2956402"/>
          <a:ext cx="3343275" cy="1506538"/>
        </p:xfrm>
        <a:graphic>
          <a:graphicData uri="http://schemas.openxmlformats.org/presentationml/2006/ole">
            <mc:AlternateContent xmlns:mc="http://schemas.openxmlformats.org/markup-compatibility/2006">
              <mc:Choice xmlns:v="urn:schemas-microsoft-com:vml" Requires="v">
                <p:oleObj spid="_x0000_s29935" name="Equation" r:id="rId4" imgW="1016000" imgH="457200" progId="Equation.DSMT4">
                  <p:embed/>
                </p:oleObj>
              </mc:Choice>
              <mc:Fallback>
                <p:oleObj name="Equation" r:id="rId4" imgW="1016000" imgH="457200" progId="Equation.DSMT4">
                  <p:embed/>
                  <p:pic>
                    <p:nvPicPr>
                      <p:cNvPr id="0" name=""/>
                      <p:cNvPicPr>
                        <a:picLocks noChangeAspect="1" noChangeArrowheads="1"/>
                      </p:cNvPicPr>
                      <p:nvPr/>
                    </p:nvPicPr>
                    <p:blipFill>
                      <a:blip r:embed="rId5"/>
                      <a:srcRect/>
                      <a:stretch>
                        <a:fillRect/>
                      </a:stretch>
                    </p:blipFill>
                    <p:spPr bwMode="auto">
                      <a:xfrm>
                        <a:off x="8672079" y="2956402"/>
                        <a:ext cx="3343275" cy="150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92223877"/>
              </p:ext>
            </p:extLst>
          </p:nvPr>
        </p:nvGraphicFramePr>
        <p:xfrm>
          <a:off x="312059" y="5460212"/>
          <a:ext cx="11645924" cy="922338"/>
        </p:xfrm>
        <a:graphic>
          <a:graphicData uri="http://schemas.openxmlformats.org/presentationml/2006/ole">
            <mc:AlternateContent xmlns:mc="http://schemas.openxmlformats.org/markup-compatibility/2006">
              <mc:Choice xmlns:v="urn:schemas-microsoft-com:vml" Requires="v">
                <p:oleObj spid="_x0000_s29936" name="Equation" r:id="rId6" imgW="5168900" imgH="444500" progId="Equation.3">
                  <p:embed/>
                </p:oleObj>
              </mc:Choice>
              <mc:Fallback>
                <p:oleObj name="Equation" r:id="rId6" imgW="5168900" imgH="444500" progId="Equation.3">
                  <p:embed/>
                  <p:pic>
                    <p:nvPicPr>
                      <p:cNvPr id="0" name=""/>
                      <p:cNvPicPr>
                        <a:picLocks noChangeAspect="1" noChangeArrowheads="1"/>
                      </p:cNvPicPr>
                      <p:nvPr/>
                    </p:nvPicPr>
                    <p:blipFill>
                      <a:blip r:embed="rId7"/>
                      <a:srcRect/>
                      <a:stretch>
                        <a:fillRect/>
                      </a:stretch>
                    </p:blipFill>
                    <p:spPr bwMode="auto">
                      <a:xfrm>
                        <a:off x="312059" y="5460212"/>
                        <a:ext cx="11645924" cy="92233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18806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40">
                                            <p:txEl>
                                              <p:pRg st="3" end="3"/>
                                            </p:txEl>
                                          </p:spTgt>
                                        </p:tgtEl>
                                        <p:attrNameLst>
                                          <p:attrName>style.visibility</p:attrName>
                                        </p:attrNameLst>
                                      </p:cBhvr>
                                      <p:to>
                                        <p:strVal val="visible"/>
                                      </p:to>
                                    </p:set>
                                    <p:animEffect transition="in" filter="barn(inVertical)">
                                      <p:cBhvr>
                                        <p:cTn id="7" dur="500"/>
                                        <p:tgtEl>
                                          <p:spTgt spid="1434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981200" y="47"/>
            <a:ext cx="8229600" cy="1527175"/>
          </a:xfrm>
        </p:spPr>
        <p:txBody>
          <a:bodyPr/>
          <a:lstStyle/>
          <a:p>
            <a:r>
              <a:rPr lang="en-US" altLang="en-US" dirty="0">
                <a:latin typeface="Cambria"/>
              </a:rPr>
              <a:t>Price Elasticity of Demand</a:t>
            </a:r>
          </a:p>
        </p:txBody>
      </p:sp>
      <p:sp>
        <p:nvSpPr>
          <p:cNvPr id="27651" name="Content Placeholder 2"/>
          <p:cNvSpPr>
            <a:spLocks noGrp="1"/>
          </p:cNvSpPr>
          <p:nvPr>
            <p:ph idx="1"/>
          </p:nvPr>
        </p:nvSpPr>
        <p:spPr>
          <a:xfrm>
            <a:off x="1981200" y="1712913"/>
            <a:ext cx="8229600" cy="4895850"/>
          </a:xfrm>
        </p:spPr>
        <p:txBody>
          <a:bodyPr/>
          <a:lstStyle/>
          <a:p>
            <a:pPr eaLnBrk="1" hangingPunct="1"/>
            <a:r>
              <a:rPr lang="en-US" altLang="en-US" sz="3200" dirty="0"/>
              <a:t>Recall the law of demand</a:t>
            </a:r>
          </a:p>
          <a:p>
            <a:pPr lvl="1" eaLnBrk="1" hangingPunct="1"/>
            <a:r>
              <a:rPr lang="en-US" altLang="en-US" sz="2800" dirty="0"/>
              <a:t>Demand curve is downward-sloping.</a:t>
            </a:r>
          </a:p>
          <a:p>
            <a:pPr lvl="1" eaLnBrk="1" hangingPunct="1"/>
            <a:r>
              <a:rPr lang="en-US" altLang="en-US" sz="2800" dirty="0"/>
              <a:t>This gives us the </a:t>
            </a:r>
            <a:r>
              <a:rPr lang="en-US" altLang="en-US" sz="2800" u="sng" dirty="0"/>
              <a:t>direction</a:t>
            </a:r>
            <a:r>
              <a:rPr lang="en-US" altLang="en-US" sz="2800" dirty="0"/>
              <a:t> of the relationship between these two variables.</a:t>
            </a:r>
          </a:p>
          <a:p>
            <a:pPr eaLnBrk="1" hangingPunct="1"/>
            <a:r>
              <a:rPr lang="en-US" altLang="en-US" sz="3200" dirty="0"/>
              <a:t>Price elasticity of demand</a:t>
            </a:r>
          </a:p>
          <a:p>
            <a:pPr lvl="1" eaLnBrk="1" hangingPunct="1"/>
            <a:r>
              <a:rPr lang="en-US" altLang="en-US" sz="2800" dirty="0"/>
              <a:t>A measure of the responsiveness of quantity demanded to a change in price</a:t>
            </a:r>
          </a:p>
          <a:p>
            <a:pPr lvl="1" eaLnBrk="1" hangingPunct="1"/>
            <a:r>
              <a:rPr lang="en-US" altLang="en-US" sz="2800" dirty="0"/>
              <a:t>This gives us the </a:t>
            </a:r>
            <a:r>
              <a:rPr lang="en-US" altLang="en-US" sz="2800" u="sng" dirty="0"/>
              <a:t>sensitivity</a:t>
            </a:r>
            <a:r>
              <a:rPr lang="en-US" altLang="en-US" sz="2800" dirty="0"/>
              <a:t> of the relationship between these two variables.</a:t>
            </a:r>
          </a:p>
        </p:txBody>
      </p:sp>
    </p:spTree>
    <p:extLst>
      <p:ext uri="{BB962C8B-B14F-4D97-AF65-F5344CB8AC3E}">
        <p14:creationId xmlns:p14="http://schemas.microsoft.com/office/powerpoint/2010/main" val="918003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animEffect transition="in" filter="barn(inVertical)">
                                      <p:cBhvr>
                                        <p:cTn id="15" dur="500"/>
                                        <p:tgtEl>
                                          <p:spTgt spid="2765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651">
                                            <p:txEl>
                                              <p:pRg st="5" end="5"/>
                                            </p:txEl>
                                          </p:spTgt>
                                        </p:tgtEl>
                                        <p:attrNameLst>
                                          <p:attrName>style.visibility</p:attrName>
                                        </p:attrNameLst>
                                      </p:cBhvr>
                                      <p:to>
                                        <p:strVal val="visible"/>
                                      </p:to>
                                    </p:set>
                                    <p:animEffect transition="in" filter="barn(inVertical)">
                                      <p:cBhvr>
                                        <p:cTn id="18"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32" y="1016000"/>
            <a:ext cx="8531225" cy="483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004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999294" y="0"/>
            <a:ext cx="8229600" cy="1527175"/>
          </a:xfrm>
        </p:spPr>
        <p:txBody>
          <a:bodyPr/>
          <a:lstStyle/>
          <a:p>
            <a:r>
              <a:rPr lang="en-US" altLang="en-US" dirty="0">
                <a:latin typeface="Cambria"/>
              </a:rPr>
              <a:t>Price Elasticity of Supply</a:t>
            </a:r>
          </a:p>
        </p:txBody>
      </p:sp>
      <p:sp>
        <p:nvSpPr>
          <p:cNvPr id="15364" name="Content Placeholder 2"/>
          <p:cNvSpPr>
            <a:spLocks noGrp="1"/>
          </p:cNvSpPr>
          <p:nvPr>
            <p:ph idx="1"/>
          </p:nvPr>
        </p:nvSpPr>
        <p:spPr>
          <a:xfrm>
            <a:off x="1077847" y="1699819"/>
            <a:ext cx="8229600" cy="4895850"/>
          </a:xfrm>
        </p:spPr>
        <p:txBody>
          <a:bodyPr/>
          <a:lstStyle/>
          <a:p>
            <a:pPr eaLnBrk="1" hangingPunct="1"/>
            <a:r>
              <a:rPr lang="en-US" altLang="en-US" sz="2800" dirty="0"/>
              <a:t>Price elasticity of supply mathematically</a:t>
            </a:r>
          </a:p>
          <a:p>
            <a:pPr lvl="1" eaLnBrk="1" hangingPunct="1"/>
            <a:r>
              <a:rPr lang="en-US" altLang="en-US" sz="2400" dirty="0"/>
              <a:t>Quantity supplied change as a result of a change in price</a:t>
            </a:r>
            <a:endParaRPr lang="en-US" altLang="en-US" sz="2800" dirty="0"/>
          </a:p>
          <a:p>
            <a:pPr eaLnBrk="1" hangingPunct="1"/>
            <a:r>
              <a:rPr lang="en-US" altLang="en-US" sz="2800" dirty="0"/>
              <a:t>Will this ratio be positive or negative? Why?</a:t>
            </a:r>
          </a:p>
          <a:p>
            <a:pPr lvl="1" eaLnBrk="1" hangingPunct="1"/>
            <a:r>
              <a:rPr lang="en-US" altLang="en-US" sz="2400" dirty="0"/>
              <a:t>Price elasticity of supply is positive because of the direct relationship between price and quantity supplied.</a:t>
            </a:r>
          </a:p>
        </p:txBody>
      </p:sp>
      <p:graphicFrame>
        <p:nvGraphicFramePr>
          <p:cNvPr id="2" name="Object 1"/>
          <p:cNvGraphicFramePr>
            <a:graphicFrameLocks noChangeAspect="1"/>
          </p:cNvGraphicFramePr>
          <p:nvPr>
            <p:extLst>
              <p:ext uri="{D42A27DB-BD31-4B8C-83A1-F6EECF244321}">
                <p14:modId xmlns:p14="http://schemas.microsoft.com/office/powerpoint/2010/main" val="3513158188"/>
              </p:ext>
            </p:extLst>
          </p:nvPr>
        </p:nvGraphicFramePr>
        <p:xfrm>
          <a:off x="9178471" y="3681262"/>
          <a:ext cx="2590800" cy="1296987"/>
        </p:xfrm>
        <a:graphic>
          <a:graphicData uri="http://schemas.openxmlformats.org/presentationml/2006/ole">
            <mc:AlternateContent xmlns:mc="http://schemas.openxmlformats.org/markup-compatibility/2006">
              <mc:Choice xmlns:v="urn:schemas-microsoft-com:vml" Requires="v">
                <p:oleObj spid="_x0000_s30957" name="Equation" r:id="rId4" imgW="787058" imgH="393529" progId="Equation.3">
                  <p:embed/>
                </p:oleObj>
              </mc:Choice>
              <mc:Fallback>
                <p:oleObj name="Equation" r:id="rId4" imgW="787058"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8471" y="3681262"/>
                        <a:ext cx="2590800" cy="1296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0240067"/>
              </p:ext>
            </p:extLst>
          </p:nvPr>
        </p:nvGraphicFramePr>
        <p:xfrm>
          <a:off x="258179" y="5170927"/>
          <a:ext cx="11664951" cy="1041400"/>
        </p:xfrm>
        <a:graphic>
          <a:graphicData uri="http://schemas.openxmlformats.org/presentationml/2006/ole">
            <mc:AlternateContent xmlns:mc="http://schemas.openxmlformats.org/markup-compatibility/2006">
              <mc:Choice xmlns:v="urn:schemas-microsoft-com:vml" Requires="v">
                <p:oleObj spid="_x0000_s30958" name="Equation" r:id="rId6" imgW="4584700" imgH="444500" progId="Equation.3">
                  <p:embed/>
                </p:oleObj>
              </mc:Choice>
              <mc:Fallback>
                <p:oleObj name="Equation" r:id="rId6" imgW="4584700" imgH="444500" progId="Equation.3">
                  <p:embed/>
                  <p:pic>
                    <p:nvPicPr>
                      <p:cNvPr id="0" name=""/>
                      <p:cNvPicPr>
                        <a:picLocks noChangeAspect="1" noChangeArrowheads="1"/>
                      </p:cNvPicPr>
                      <p:nvPr/>
                    </p:nvPicPr>
                    <p:blipFill>
                      <a:blip r:embed="rId7"/>
                      <a:srcRect/>
                      <a:stretch>
                        <a:fillRect/>
                      </a:stretch>
                    </p:blipFill>
                    <p:spPr bwMode="auto">
                      <a:xfrm>
                        <a:off x="258179" y="5170927"/>
                        <a:ext cx="11664951" cy="1041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9010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4">
                                            <p:txEl>
                                              <p:pRg st="1" end="1"/>
                                            </p:txEl>
                                          </p:spTgt>
                                        </p:tgtEl>
                                        <p:attrNameLst>
                                          <p:attrName>style.visibility</p:attrName>
                                        </p:attrNameLst>
                                      </p:cBhvr>
                                      <p:to>
                                        <p:strVal val="visible"/>
                                      </p:to>
                                    </p:set>
                                    <p:animEffect transition="in" filter="barn(inVertical)">
                                      <p:cBhvr>
                                        <p:cTn id="7" dur="500"/>
                                        <p:tgtEl>
                                          <p:spTgt spid="1536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5364">
                                            <p:txEl>
                                              <p:pRg st="2" end="2"/>
                                            </p:txEl>
                                          </p:spTgt>
                                        </p:tgtEl>
                                        <p:attrNameLst>
                                          <p:attrName>style.visibility</p:attrName>
                                        </p:attrNameLst>
                                      </p:cBhvr>
                                      <p:to>
                                        <p:strVal val="visible"/>
                                      </p:to>
                                    </p:set>
                                    <p:animEffect transition="in" filter="barn(inVertical)">
                                      <p:cBhvr>
                                        <p:cTn id="17" dur="500"/>
                                        <p:tgtEl>
                                          <p:spTgt spid="153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5364">
                                            <p:txEl>
                                              <p:pRg st="3" end="3"/>
                                            </p:txEl>
                                          </p:spTgt>
                                        </p:tgtEl>
                                        <p:attrNameLst>
                                          <p:attrName>style.visibility</p:attrName>
                                        </p:attrNameLst>
                                      </p:cBhvr>
                                      <p:to>
                                        <p:strVal val="visible"/>
                                      </p:to>
                                    </p:set>
                                    <p:animEffect transition="in" filter="barn(inVertical)">
                                      <p:cBhvr>
                                        <p:cTn id="22" dur="500"/>
                                        <p:tgtEl>
                                          <p:spTgt spid="153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heckerboard(across)">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a:xfrm>
            <a:off x="698665" y="0"/>
            <a:ext cx="10210800" cy="1527175"/>
          </a:xfrm>
        </p:spPr>
        <p:txBody>
          <a:bodyPr/>
          <a:lstStyle/>
          <a:p>
            <a:r>
              <a:rPr lang="en-US" altLang="en-US" dirty="0">
                <a:latin typeface="Cambria"/>
              </a:rPr>
              <a:t>Price Elasticity of Supply Determinants</a:t>
            </a:r>
          </a:p>
        </p:txBody>
      </p:sp>
      <p:sp>
        <p:nvSpPr>
          <p:cNvPr id="58371" name="Content Placeholder 2"/>
          <p:cNvSpPr>
            <a:spLocks noGrp="1"/>
          </p:cNvSpPr>
          <p:nvPr>
            <p:ph idx="1"/>
          </p:nvPr>
        </p:nvSpPr>
        <p:spPr>
          <a:xfrm>
            <a:off x="698665" y="1689162"/>
            <a:ext cx="8229600" cy="4895850"/>
          </a:xfrm>
        </p:spPr>
        <p:txBody>
          <a:bodyPr/>
          <a:lstStyle/>
          <a:p>
            <a:pPr eaLnBrk="1" hangingPunct="1"/>
            <a:r>
              <a:rPr lang="en-US" altLang="en-US" dirty="0"/>
              <a:t>Flexibility of producers</a:t>
            </a:r>
          </a:p>
          <a:p>
            <a:pPr lvl="1" eaLnBrk="1" hangingPunct="1"/>
            <a:r>
              <a:rPr lang="en-US" altLang="en-US" dirty="0"/>
              <a:t>More production flexibility implies more elastic supply.</a:t>
            </a:r>
          </a:p>
          <a:p>
            <a:pPr lvl="2" eaLnBrk="1" hangingPunct="1"/>
            <a:r>
              <a:rPr lang="en-US" altLang="en-US" dirty="0">
                <a:latin typeface="Cambria"/>
                <a:ea typeface="Cambria"/>
                <a:cs typeface="Cambria"/>
              </a:rPr>
              <a:t>Firms will be very responsive to changes in price.</a:t>
            </a:r>
          </a:p>
          <a:p>
            <a:pPr lvl="1" eaLnBrk="1" hangingPunct="1"/>
            <a:r>
              <a:rPr lang="en-US" altLang="en-US" dirty="0"/>
              <a:t>A firm will have more production flexibility if it is able to:</a:t>
            </a:r>
          </a:p>
          <a:p>
            <a:pPr lvl="2" eaLnBrk="1" hangingPunct="1"/>
            <a:r>
              <a:rPr lang="en-US" altLang="en-US" dirty="0">
                <a:latin typeface="Cambria"/>
                <a:ea typeface="Cambria"/>
                <a:cs typeface="Cambria"/>
              </a:rPr>
              <a:t>Have extra capacity</a:t>
            </a:r>
          </a:p>
          <a:p>
            <a:pPr lvl="2" eaLnBrk="1" hangingPunct="1"/>
            <a:r>
              <a:rPr lang="en-US" altLang="en-US" dirty="0">
                <a:latin typeface="Cambria"/>
                <a:ea typeface="Cambria"/>
                <a:cs typeface="Cambria"/>
              </a:rPr>
              <a:t>Maintain inventory</a:t>
            </a:r>
          </a:p>
          <a:p>
            <a:pPr lvl="2" eaLnBrk="1" hangingPunct="1"/>
            <a:r>
              <a:rPr lang="en-US" altLang="en-US" dirty="0">
                <a:latin typeface="Cambria"/>
                <a:ea typeface="Cambria"/>
                <a:cs typeface="Cambria"/>
              </a:rPr>
              <a:t>Relocate easily</a:t>
            </a:r>
          </a:p>
        </p:txBody>
      </p:sp>
    </p:spTree>
    <p:extLst>
      <p:ext uri="{BB962C8B-B14F-4D97-AF65-F5344CB8AC3E}">
        <p14:creationId xmlns:p14="http://schemas.microsoft.com/office/powerpoint/2010/main" val="3034148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barn(inVertical)">
                                      <p:cBhvr>
                                        <p:cTn id="7" dur="500"/>
                                        <p:tgtEl>
                                          <p:spTgt spid="5837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8371">
                                            <p:txEl>
                                              <p:pRg st="2" end="2"/>
                                            </p:txEl>
                                          </p:spTgt>
                                        </p:tgtEl>
                                        <p:attrNameLst>
                                          <p:attrName>style.visibility</p:attrName>
                                        </p:attrNameLst>
                                      </p:cBhvr>
                                      <p:to>
                                        <p:strVal val="visible"/>
                                      </p:to>
                                    </p:set>
                                    <p:animEffect transition="in" filter="barn(inVertical)">
                                      <p:cBhvr>
                                        <p:cTn id="10" dur="500"/>
                                        <p:tgtEl>
                                          <p:spTgt spid="583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58371">
                                            <p:txEl>
                                              <p:pRg st="3" end="3"/>
                                            </p:txEl>
                                          </p:spTgt>
                                        </p:tgtEl>
                                        <p:attrNameLst>
                                          <p:attrName>style.visibility</p:attrName>
                                        </p:attrNameLst>
                                      </p:cBhvr>
                                      <p:to>
                                        <p:strVal val="visible"/>
                                      </p:to>
                                    </p:set>
                                    <p:animEffect transition="in" filter="barn(inVertical)">
                                      <p:cBhvr>
                                        <p:cTn id="15" dur="500"/>
                                        <p:tgtEl>
                                          <p:spTgt spid="58371">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8371">
                                            <p:txEl>
                                              <p:pRg st="4" end="4"/>
                                            </p:txEl>
                                          </p:spTgt>
                                        </p:tgtEl>
                                        <p:attrNameLst>
                                          <p:attrName>style.visibility</p:attrName>
                                        </p:attrNameLst>
                                      </p:cBhvr>
                                      <p:to>
                                        <p:strVal val="visible"/>
                                      </p:to>
                                    </p:set>
                                    <p:animEffect transition="in" filter="barn(inVertical)">
                                      <p:cBhvr>
                                        <p:cTn id="18" dur="500"/>
                                        <p:tgtEl>
                                          <p:spTgt spid="58371">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8371">
                                            <p:txEl>
                                              <p:pRg st="5" end="5"/>
                                            </p:txEl>
                                          </p:spTgt>
                                        </p:tgtEl>
                                        <p:attrNameLst>
                                          <p:attrName>style.visibility</p:attrName>
                                        </p:attrNameLst>
                                      </p:cBhvr>
                                      <p:to>
                                        <p:strVal val="visible"/>
                                      </p:to>
                                    </p:set>
                                    <p:animEffect transition="in" filter="barn(inVertical)">
                                      <p:cBhvr>
                                        <p:cTn id="21" dur="500"/>
                                        <p:tgtEl>
                                          <p:spTgt spid="58371">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58371">
                                            <p:txEl>
                                              <p:pRg st="6" end="6"/>
                                            </p:txEl>
                                          </p:spTgt>
                                        </p:tgtEl>
                                        <p:attrNameLst>
                                          <p:attrName>style.visibility</p:attrName>
                                        </p:attrNameLst>
                                      </p:cBhvr>
                                      <p:to>
                                        <p:strVal val="visible"/>
                                      </p:to>
                                    </p:set>
                                    <p:animEffect transition="in" filter="barn(inVertical)">
                                      <p:cBhvr>
                                        <p:cTn id="24" dur="500"/>
                                        <p:tgtEl>
                                          <p:spTgt spid="58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TAB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32" y="977903"/>
            <a:ext cx="8531225" cy="491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58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674914" y="0"/>
            <a:ext cx="10210800" cy="1527175"/>
          </a:xfrm>
        </p:spPr>
        <p:txBody>
          <a:bodyPr/>
          <a:lstStyle/>
          <a:p>
            <a:r>
              <a:rPr lang="en-US" altLang="en-US" dirty="0">
                <a:latin typeface="Cambria"/>
              </a:rPr>
              <a:t>Price Elasticity of Supply Determinants</a:t>
            </a:r>
          </a:p>
        </p:txBody>
      </p:sp>
      <p:sp>
        <p:nvSpPr>
          <p:cNvPr id="59395" name="Content Placeholder 2"/>
          <p:cNvSpPr>
            <a:spLocks noGrp="1"/>
          </p:cNvSpPr>
          <p:nvPr>
            <p:ph idx="1"/>
          </p:nvPr>
        </p:nvSpPr>
        <p:spPr>
          <a:xfrm>
            <a:off x="674914" y="1677287"/>
            <a:ext cx="8229600" cy="4895850"/>
          </a:xfrm>
        </p:spPr>
        <p:txBody>
          <a:bodyPr/>
          <a:lstStyle/>
          <a:p>
            <a:pPr eaLnBrk="1" hangingPunct="1"/>
            <a:r>
              <a:rPr lang="en-US" altLang="en-US" dirty="0"/>
              <a:t>Time and adjustment process</a:t>
            </a:r>
          </a:p>
          <a:p>
            <a:pPr lvl="1" eaLnBrk="1" hangingPunct="1"/>
            <a:r>
              <a:rPr lang="en-US" altLang="en-US" dirty="0"/>
              <a:t>Immediate run</a:t>
            </a:r>
          </a:p>
          <a:p>
            <a:pPr lvl="2" eaLnBrk="1" hangingPunct="1"/>
            <a:r>
              <a:rPr lang="en-US" altLang="en-US" dirty="0">
                <a:latin typeface="Cambria"/>
                <a:ea typeface="Cambria"/>
                <a:cs typeface="Cambria"/>
              </a:rPr>
              <a:t>Suppliers are stuck with what they have on hand; no adjustment.</a:t>
            </a:r>
          </a:p>
          <a:p>
            <a:pPr lvl="1" eaLnBrk="1" hangingPunct="1"/>
            <a:r>
              <a:rPr lang="en-US" altLang="en-US" dirty="0"/>
              <a:t>Short run, long run</a:t>
            </a:r>
          </a:p>
          <a:p>
            <a:pPr lvl="2" eaLnBrk="1" hangingPunct="1"/>
            <a:r>
              <a:rPr lang="en-US" altLang="en-US" dirty="0">
                <a:latin typeface="Cambria"/>
                <a:ea typeface="Cambria"/>
                <a:cs typeface="Cambria"/>
              </a:rPr>
              <a:t>The more time that passes, the more the firm is able to adjust to market conditions.</a:t>
            </a:r>
          </a:p>
          <a:p>
            <a:pPr lvl="2" eaLnBrk="1" hangingPunct="1"/>
            <a:r>
              <a:rPr lang="en-US" altLang="en-US" dirty="0">
                <a:latin typeface="Cambria"/>
                <a:ea typeface="Cambria"/>
                <a:cs typeface="Cambria"/>
              </a:rPr>
              <a:t>Supply becomes more elastic over time.</a:t>
            </a:r>
          </a:p>
        </p:txBody>
      </p:sp>
    </p:spTree>
    <p:extLst>
      <p:ext uri="{BB962C8B-B14F-4D97-AF65-F5344CB8AC3E}">
        <p14:creationId xmlns:p14="http://schemas.microsoft.com/office/powerpoint/2010/main" val="2349298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Effect transition="in" filter="barn(inVertical)">
                                      <p:cBhvr>
                                        <p:cTn id="7" dur="500"/>
                                        <p:tgtEl>
                                          <p:spTgt spid="593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9395">
                                            <p:txEl>
                                              <p:pRg st="2" end="2"/>
                                            </p:txEl>
                                          </p:spTgt>
                                        </p:tgtEl>
                                        <p:attrNameLst>
                                          <p:attrName>style.visibility</p:attrName>
                                        </p:attrNameLst>
                                      </p:cBhvr>
                                      <p:to>
                                        <p:strVal val="visible"/>
                                      </p:to>
                                    </p:set>
                                    <p:animEffect transition="in" filter="barn(inVertical)">
                                      <p:cBhvr>
                                        <p:cTn id="10" dur="500"/>
                                        <p:tgtEl>
                                          <p:spTgt spid="5939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59395">
                                            <p:txEl>
                                              <p:pRg st="3" end="3"/>
                                            </p:txEl>
                                          </p:spTgt>
                                        </p:tgtEl>
                                        <p:attrNameLst>
                                          <p:attrName>style.visibility</p:attrName>
                                        </p:attrNameLst>
                                      </p:cBhvr>
                                      <p:to>
                                        <p:strVal val="visible"/>
                                      </p:to>
                                    </p:set>
                                    <p:animEffect transition="in" filter="barn(inVertical)">
                                      <p:cBhvr>
                                        <p:cTn id="15" dur="500"/>
                                        <p:tgtEl>
                                          <p:spTgt spid="59395">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9395">
                                            <p:txEl>
                                              <p:pRg st="4" end="4"/>
                                            </p:txEl>
                                          </p:spTgt>
                                        </p:tgtEl>
                                        <p:attrNameLst>
                                          <p:attrName>style.visibility</p:attrName>
                                        </p:attrNameLst>
                                      </p:cBhvr>
                                      <p:to>
                                        <p:strVal val="visible"/>
                                      </p:to>
                                    </p:set>
                                    <p:animEffect transition="in" filter="barn(inVertical)">
                                      <p:cBhvr>
                                        <p:cTn id="18" dur="500"/>
                                        <p:tgtEl>
                                          <p:spTgt spid="59395">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9395">
                                            <p:txEl>
                                              <p:pRg st="5" end="5"/>
                                            </p:txEl>
                                          </p:spTgt>
                                        </p:tgtEl>
                                        <p:attrNameLst>
                                          <p:attrName>style.visibility</p:attrName>
                                        </p:attrNameLst>
                                      </p:cBhvr>
                                      <p:to>
                                        <p:strVal val="visible"/>
                                      </p:to>
                                    </p:set>
                                    <p:animEffect transition="in" filter="barn(inVertical)">
                                      <p:cBhvr>
                                        <p:cTn id="21" dur="500"/>
                                        <p:tgtEl>
                                          <p:spTgt spid="593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1" y="419100"/>
            <a:ext cx="6343651" cy="6021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7431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1768475" y="47"/>
            <a:ext cx="8686800" cy="1527175"/>
          </a:xfrm>
        </p:spPr>
        <p:txBody>
          <a:bodyPr/>
          <a:lstStyle/>
          <a:p>
            <a:r>
              <a:rPr lang="en-US" altLang="en-US" dirty="0">
                <a:latin typeface="Cambria"/>
              </a:rPr>
              <a:t>Combining Supply and Demand</a:t>
            </a:r>
          </a:p>
        </p:txBody>
      </p:sp>
      <p:sp>
        <p:nvSpPr>
          <p:cNvPr id="113666" name="Content Placeholder 2"/>
          <p:cNvSpPr>
            <a:spLocks noGrp="1"/>
          </p:cNvSpPr>
          <p:nvPr>
            <p:ph idx="1"/>
          </p:nvPr>
        </p:nvSpPr>
        <p:spPr>
          <a:xfrm>
            <a:off x="1768475" y="1742893"/>
            <a:ext cx="8229600" cy="4895850"/>
          </a:xfrm>
        </p:spPr>
        <p:txBody>
          <a:bodyPr/>
          <a:lstStyle/>
          <a:p>
            <a:pPr eaLnBrk="1" hangingPunct="1"/>
            <a:r>
              <a:rPr lang="en-US" altLang="en-US" sz="3200" dirty="0"/>
              <a:t>We'</a:t>
            </a:r>
            <a:r>
              <a:rPr lang="en-US" altLang="ja-JP" sz="3200" dirty="0"/>
              <a:t>ve previously drawn shifts in demand and supply, and studied the changes in equilibrium price and quantity.</a:t>
            </a:r>
          </a:p>
          <a:p>
            <a:pPr eaLnBrk="1" hangingPunct="1"/>
            <a:r>
              <a:rPr lang="en-US" altLang="en-US" sz="3200" dirty="0"/>
              <a:t>How will the magnitude of the price and quantity change be affected if we change the demand or supply elasticity?</a:t>
            </a:r>
          </a:p>
        </p:txBody>
      </p:sp>
    </p:spTree>
    <p:extLst>
      <p:ext uri="{BB962C8B-B14F-4D97-AF65-F5344CB8AC3E}">
        <p14:creationId xmlns:p14="http://schemas.microsoft.com/office/powerpoint/2010/main" val="3404647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3" y="419100"/>
            <a:ext cx="6972300" cy="6021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433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750544" y="0"/>
            <a:ext cx="10993052" cy="1527175"/>
          </a:xfrm>
        </p:spPr>
        <p:txBody>
          <a:bodyPr/>
          <a:lstStyle/>
          <a:p>
            <a:r>
              <a:rPr lang="en-US" altLang="en-US">
                <a:latin typeface="Cambria"/>
              </a:rPr>
              <a:t>Case Study: </a:t>
            </a:r>
            <a:r>
              <a:rPr lang="en-US" altLang="en-US" dirty="0">
                <a:latin typeface="Cambria"/>
              </a:rPr>
              <a:t>Drug Elasticity and Revenues</a:t>
            </a:r>
          </a:p>
        </p:txBody>
      </p:sp>
      <p:sp>
        <p:nvSpPr>
          <p:cNvPr id="63491" name="Content Placeholder 2"/>
          <p:cNvSpPr>
            <a:spLocks noGrp="1"/>
          </p:cNvSpPr>
          <p:nvPr>
            <p:ph idx="1"/>
          </p:nvPr>
        </p:nvSpPr>
        <p:spPr>
          <a:xfrm>
            <a:off x="776729" y="1608161"/>
            <a:ext cx="8229600" cy="4895850"/>
          </a:xfrm>
        </p:spPr>
        <p:txBody>
          <a:bodyPr/>
          <a:lstStyle/>
          <a:p>
            <a:r>
              <a:rPr lang="en-US" altLang="en-US" sz="3200" dirty="0"/>
              <a:t>Think about the demand for illegal drugs. Do you think the demand is relatively elastic or inelastic. Why?</a:t>
            </a:r>
          </a:p>
          <a:p>
            <a:pPr lvl="1"/>
            <a:r>
              <a:rPr lang="en-US" altLang="en-US" sz="2800" dirty="0"/>
              <a:t>Relatively inelastic</a:t>
            </a:r>
          </a:p>
          <a:p>
            <a:pPr lvl="1"/>
            <a:r>
              <a:rPr lang="en-US" altLang="en-US" sz="2800" dirty="0"/>
              <a:t>No substitutes</a:t>
            </a:r>
          </a:p>
          <a:p>
            <a:pPr lvl="1"/>
            <a:r>
              <a:rPr lang="en-US" altLang="en-US" sz="2800" dirty="0"/>
              <a:t>May make up a small percent of income.</a:t>
            </a:r>
          </a:p>
          <a:p>
            <a:pPr lvl="1"/>
            <a:r>
              <a:rPr lang="en-US" altLang="en-US" sz="2800" dirty="0"/>
              <a:t>Addiction may increase willingness to pay.</a:t>
            </a:r>
          </a:p>
        </p:txBody>
      </p:sp>
      <p:pic>
        <p:nvPicPr>
          <p:cNvPr id="117763" name="Picture 4" descr="G:\DirkTextbookN\Jpegs(All)\JpegsBatch3LateJuly\dreamstimesmall_1972399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0770" y="2589653"/>
            <a:ext cx="2259013" cy="150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85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barn(inVertical)">
                                      <p:cBhvr>
                                        <p:cTn id="7" dur="500"/>
                                        <p:tgtEl>
                                          <p:spTgt spid="634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3491">
                                            <p:txEl>
                                              <p:pRg st="2" end="2"/>
                                            </p:txEl>
                                          </p:spTgt>
                                        </p:tgtEl>
                                        <p:attrNameLst>
                                          <p:attrName>style.visibility</p:attrName>
                                        </p:attrNameLst>
                                      </p:cBhvr>
                                      <p:to>
                                        <p:strVal val="visible"/>
                                      </p:to>
                                    </p:set>
                                    <p:animEffect transition="in" filter="barn(inVertical)">
                                      <p:cBhvr>
                                        <p:cTn id="10" dur="500"/>
                                        <p:tgtEl>
                                          <p:spTgt spid="6349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animEffect transition="in" filter="barn(inVertical)">
                                      <p:cBhvr>
                                        <p:cTn id="13" dur="500"/>
                                        <p:tgtEl>
                                          <p:spTgt spid="63491">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3491">
                                            <p:txEl>
                                              <p:pRg st="4" end="4"/>
                                            </p:txEl>
                                          </p:spTgt>
                                        </p:tgtEl>
                                        <p:attrNameLst>
                                          <p:attrName>style.visibility</p:attrName>
                                        </p:attrNameLst>
                                      </p:cBhvr>
                                      <p:to>
                                        <p:strVal val="visible"/>
                                      </p:to>
                                    </p:set>
                                    <p:animEffect transition="in" filter="barn(inVertical)">
                                      <p:cBhvr>
                                        <p:cTn id="16" dur="500"/>
                                        <p:tgtEl>
                                          <p:spTgt spid="634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US" altLang="en-US" dirty="0">
                <a:latin typeface="Cambria"/>
              </a:rPr>
              <a:t>Drug Elasticity and Revenues</a:t>
            </a:r>
          </a:p>
        </p:txBody>
      </p:sp>
      <p:sp>
        <p:nvSpPr>
          <p:cNvPr id="64515" name="Content Placeholder 2"/>
          <p:cNvSpPr>
            <a:spLocks noGrp="1"/>
          </p:cNvSpPr>
          <p:nvPr>
            <p:ph idx="1"/>
          </p:nvPr>
        </p:nvSpPr>
        <p:spPr/>
        <p:txBody>
          <a:bodyPr/>
          <a:lstStyle/>
          <a:p>
            <a:r>
              <a:rPr lang="en-US" altLang="en-US" dirty="0"/>
              <a:t>Suppose that we wanted to enact a policy with the following goals:</a:t>
            </a:r>
          </a:p>
          <a:p>
            <a:pPr lvl="1"/>
            <a:r>
              <a:rPr lang="en-US" altLang="en-US" dirty="0"/>
              <a:t>Greatly decrease drug consumption.</a:t>
            </a:r>
          </a:p>
          <a:p>
            <a:pPr lvl="1"/>
            <a:r>
              <a:rPr lang="en-US" altLang="en-US" dirty="0"/>
              <a:t>Make drug-dealing a less attractive business.</a:t>
            </a:r>
          </a:p>
          <a:p>
            <a:r>
              <a:rPr lang="en-US" altLang="en-US" dirty="0"/>
              <a:t>Reaching the goals:</a:t>
            </a:r>
          </a:p>
          <a:p>
            <a:pPr lvl="1"/>
            <a:r>
              <a:rPr lang="en-US" altLang="en-US" dirty="0"/>
              <a:t>Should we try to decrease the supply of drugs or decrease the demand for drugs?</a:t>
            </a:r>
          </a:p>
        </p:txBody>
      </p:sp>
    </p:spTree>
    <p:extLst>
      <p:ext uri="{BB962C8B-B14F-4D97-AF65-F5344CB8AC3E}">
        <p14:creationId xmlns:p14="http://schemas.microsoft.com/office/powerpoint/2010/main" val="932080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barn(inVertical)">
                                      <p:cBhvr>
                                        <p:cTn id="7" dur="500"/>
                                        <p:tgtEl>
                                          <p:spTgt spid="6451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4515">
                                            <p:txEl>
                                              <p:pRg st="2" end="2"/>
                                            </p:txEl>
                                          </p:spTgt>
                                        </p:tgtEl>
                                        <p:attrNameLst>
                                          <p:attrName>style.visibility</p:attrName>
                                        </p:attrNameLst>
                                      </p:cBhvr>
                                      <p:to>
                                        <p:strVal val="visible"/>
                                      </p:to>
                                    </p:set>
                                    <p:animEffect transition="in" filter="barn(inVertical)">
                                      <p:cBhvr>
                                        <p:cTn id="10" dur="500"/>
                                        <p:tgtEl>
                                          <p:spTgt spid="645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animEffect transition="in" filter="barn(inVertical)">
                                      <p:cBhvr>
                                        <p:cTn id="15" dur="500"/>
                                        <p:tgtEl>
                                          <p:spTgt spid="64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938151" y="47"/>
            <a:ext cx="11253849" cy="1527175"/>
          </a:xfrm>
        </p:spPr>
        <p:txBody>
          <a:bodyPr/>
          <a:lstStyle/>
          <a:p>
            <a:r>
              <a:rPr lang="en-US" altLang="en-US" dirty="0">
                <a:latin typeface="Cambria"/>
              </a:rPr>
              <a:t>Computing the Price Elasticity of Demand</a:t>
            </a:r>
          </a:p>
        </p:txBody>
      </p:sp>
      <p:sp>
        <p:nvSpPr>
          <p:cNvPr id="33795" name="Content Placeholder 2"/>
          <p:cNvSpPr>
            <a:spLocks noGrp="1"/>
          </p:cNvSpPr>
          <p:nvPr>
            <p:ph idx="1"/>
          </p:nvPr>
        </p:nvSpPr>
        <p:spPr>
          <a:xfrm>
            <a:off x="938151" y="1748539"/>
            <a:ext cx="8229600" cy="4895850"/>
          </a:xfrm>
        </p:spPr>
        <p:txBody>
          <a:bodyPr/>
          <a:lstStyle/>
          <a:p>
            <a:pPr eaLnBrk="1" hangingPunct="1"/>
            <a:r>
              <a:rPr lang="en-US" altLang="en-US" dirty="0"/>
              <a:t>Elasticity can help answer questions such as:</a:t>
            </a:r>
          </a:p>
          <a:p>
            <a:pPr lvl="1" eaLnBrk="1" hangingPunct="1"/>
            <a:r>
              <a:rPr lang="en-US" altLang="en-US" dirty="0"/>
              <a:t>Should a firm raise or lower the price of a good to increase revenues?</a:t>
            </a:r>
          </a:p>
          <a:p>
            <a:pPr marL="457200" marR="0" algn="just">
              <a:spcBef>
                <a:spcPts val="0"/>
              </a:spcBef>
              <a:spcAft>
                <a:spcPts val="1400"/>
              </a:spcAft>
            </a:pPr>
            <a:r>
              <a:rPr lang="en-US" sz="2400" dirty="0">
                <a:ea typeface="Calibri" panose="020F0502020204030204" pitchFamily="34" charset="0"/>
              </a:rPr>
              <a:t>Total Revenue: P*Q </a:t>
            </a:r>
            <a:r>
              <a:rPr lang="en-US" sz="2400" dirty="0">
                <a:ea typeface="Calibri" panose="020F0502020204030204" pitchFamily="34" charset="0"/>
                <a:sym typeface="Wingdings" panose="05000000000000000000" pitchFamily="2" charset="2"/>
              </a:rPr>
              <a:t></a:t>
            </a:r>
            <a:r>
              <a:rPr lang="en-US" sz="2400" dirty="0">
                <a:ea typeface="Calibri" panose="020F0502020204030204" pitchFamily="34" charset="0"/>
              </a:rPr>
              <a:t> Law of demand tells if the price increase (decreases) then the quantity demanded decreases (increases). So, without the knowledge of the responsiveness of the demand curve with respect to price, you cannot tell whether the total revenue increases or decreases. That is why the economists care about elasticity (responsiveness).</a:t>
            </a:r>
          </a:p>
          <a:p>
            <a:pPr lvl="1" eaLnBrk="1" hangingPunct="1"/>
            <a:endParaRPr lang="en-US" altLang="en-US" dirty="0"/>
          </a:p>
        </p:txBody>
      </p:sp>
    </p:spTree>
    <p:extLst>
      <p:ext uri="{BB962C8B-B14F-4D97-AF65-F5344CB8AC3E}">
        <p14:creationId xmlns:p14="http://schemas.microsoft.com/office/powerpoint/2010/main" val="1390341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3795">
                                            <p:txEl>
                                              <p:pRg st="2" end="2"/>
                                            </p:txEl>
                                          </p:spTgt>
                                        </p:tgtEl>
                                        <p:attrNameLst>
                                          <p:attrName>style.visibility</p:attrName>
                                        </p:attrNameLst>
                                      </p:cBhvr>
                                      <p:to>
                                        <p:strVal val="visible"/>
                                      </p:to>
                                    </p:set>
                                    <p:animEffect transition="in" filter="barn(inVertical)">
                                      <p:cBhvr>
                                        <p:cTn id="12"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altLang="en-US" dirty="0">
                <a:latin typeface="Cambria"/>
              </a:rPr>
              <a:t>Drug Elasticity and Revenues</a:t>
            </a:r>
          </a:p>
        </p:txBody>
      </p:sp>
      <p:sp>
        <p:nvSpPr>
          <p:cNvPr id="65539" name="Content Placeholder 2"/>
          <p:cNvSpPr>
            <a:spLocks noGrp="1"/>
          </p:cNvSpPr>
          <p:nvPr>
            <p:ph idx="1"/>
          </p:nvPr>
        </p:nvSpPr>
        <p:spPr/>
        <p:txBody>
          <a:bodyPr/>
          <a:lstStyle/>
          <a:p>
            <a:r>
              <a:rPr lang="en-US" altLang="en-US" dirty="0"/>
              <a:t>Decrease the supply of drugs</a:t>
            </a:r>
          </a:p>
          <a:p>
            <a:pPr lvl="1"/>
            <a:r>
              <a:rPr lang="en-US" altLang="en-US" dirty="0"/>
              <a:t>Tougher laws for drug dealers</a:t>
            </a:r>
          </a:p>
          <a:p>
            <a:pPr lvl="1"/>
            <a:r>
              <a:rPr lang="en-US" altLang="en-US" dirty="0"/>
              <a:t>More police enforcement</a:t>
            </a:r>
          </a:p>
          <a:p>
            <a:r>
              <a:rPr lang="en-US" altLang="en-US" dirty="0"/>
              <a:t>Decrease the demand for drugs</a:t>
            </a:r>
          </a:p>
          <a:p>
            <a:pPr lvl="1"/>
            <a:r>
              <a:rPr lang="en-US" altLang="en-US" dirty="0"/>
              <a:t>Drug education programs</a:t>
            </a:r>
          </a:p>
          <a:p>
            <a:pPr lvl="1"/>
            <a:r>
              <a:rPr lang="en-US" altLang="en-US" dirty="0"/>
              <a:t>Offer (legal) substitute activities to decrease drug demand</a:t>
            </a:r>
          </a:p>
        </p:txBody>
      </p:sp>
    </p:spTree>
    <p:extLst>
      <p:ext uri="{BB962C8B-B14F-4D97-AF65-F5344CB8AC3E}">
        <p14:creationId xmlns:p14="http://schemas.microsoft.com/office/powerpoint/2010/main" val="212105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barn(inVertical)">
                                      <p:cBhvr>
                                        <p:cTn id="7" dur="500"/>
                                        <p:tgtEl>
                                          <p:spTgt spid="655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5539">
                                            <p:txEl>
                                              <p:pRg st="2" end="2"/>
                                            </p:txEl>
                                          </p:spTgt>
                                        </p:tgtEl>
                                        <p:attrNameLst>
                                          <p:attrName>style.visibility</p:attrName>
                                        </p:attrNameLst>
                                      </p:cBhvr>
                                      <p:to>
                                        <p:strVal val="visible"/>
                                      </p:to>
                                    </p:set>
                                    <p:animEffect transition="in" filter="barn(inVertical)">
                                      <p:cBhvr>
                                        <p:cTn id="10" dur="500"/>
                                        <p:tgtEl>
                                          <p:spTgt spid="655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65539">
                                            <p:txEl>
                                              <p:pRg st="4" end="4"/>
                                            </p:txEl>
                                          </p:spTgt>
                                        </p:tgtEl>
                                        <p:attrNameLst>
                                          <p:attrName>style.visibility</p:attrName>
                                        </p:attrNameLst>
                                      </p:cBhvr>
                                      <p:to>
                                        <p:strVal val="visible"/>
                                      </p:to>
                                    </p:set>
                                    <p:animEffect transition="in" filter="barn(inVertical)">
                                      <p:cBhvr>
                                        <p:cTn id="15" dur="500"/>
                                        <p:tgtEl>
                                          <p:spTgt spid="655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5539">
                                            <p:txEl>
                                              <p:pRg st="5" end="5"/>
                                            </p:txEl>
                                          </p:spTgt>
                                        </p:tgtEl>
                                        <p:attrNameLst>
                                          <p:attrName>style.visibility</p:attrName>
                                        </p:attrNameLst>
                                      </p:cBhvr>
                                      <p:to>
                                        <p:strVal val="visible"/>
                                      </p:to>
                                    </p:set>
                                    <p:animEffect transition="in" filter="barn(inVertical)">
                                      <p:cBhvr>
                                        <p:cTn id="18" dur="500"/>
                                        <p:tgtEl>
                                          <p:spTgt spid="65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tLang="en-US" dirty="0">
                <a:latin typeface="Cambria"/>
              </a:rPr>
              <a:t>Drug Elasticity and Revenues</a:t>
            </a:r>
          </a:p>
        </p:txBody>
      </p:sp>
      <p:sp>
        <p:nvSpPr>
          <p:cNvPr id="66563" name="Content Placeholder 2"/>
          <p:cNvSpPr>
            <a:spLocks noGrp="1"/>
          </p:cNvSpPr>
          <p:nvPr>
            <p:ph idx="1"/>
          </p:nvPr>
        </p:nvSpPr>
        <p:spPr/>
        <p:txBody>
          <a:bodyPr/>
          <a:lstStyle/>
          <a:p>
            <a:r>
              <a:rPr lang="en-US" altLang="en-US" sz="3200" dirty="0"/>
              <a:t>Draw a supply curve with a relatively inelastic demand. Draw this graph twice.</a:t>
            </a:r>
          </a:p>
          <a:p>
            <a:r>
              <a:rPr lang="en-US" altLang="en-US" sz="3200" dirty="0"/>
              <a:t>What happens if there is a leftward shift in supply?</a:t>
            </a:r>
          </a:p>
          <a:p>
            <a:pPr lvl="1"/>
            <a:r>
              <a:rPr lang="en-US" altLang="en-US" sz="2800" dirty="0"/>
              <a:t>Quantity only slightly decreases.</a:t>
            </a:r>
          </a:p>
          <a:p>
            <a:pPr lvl="1"/>
            <a:r>
              <a:rPr lang="en-US" altLang="en-US" sz="2800" dirty="0"/>
              <a:t>The new equilibrium is at a higher point on the demand curve. Since demand is inelastic, this means that total drug revenues actually increase!</a:t>
            </a:r>
          </a:p>
        </p:txBody>
      </p:sp>
    </p:spTree>
    <p:extLst>
      <p:ext uri="{BB962C8B-B14F-4D97-AF65-F5344CB8AC3E}">
        <p14:creationId xmlns:p14="http://schemas.microsoft.com/office/powerpoint/2010/main" val="887053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barn(inVertical)">
                                      <p:cBhvr>
                                        <p:cTn id="7" dur="500"/>
                                        <p:tgtEl>
                                          <p:spTgt spid="6656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6563">
                                            <p:txEl>
                                              <p:pRg st="3" end="3"/>
                                            </p:txEl>
                                          </p:spTgt>
                                        </p:tgtEl>
                                        <p:attrNameLst>
                                          <p:attrName>style.visibility</p:attrName>
                                        </p:attrNameLst>
                                      </p:cBhvr>
                                      <p:to>
                                        <p:strVal val="visible"/>
                                      </p:to>
                                    </p:set>
                                    <p:animEffect transition="in" filter="barn(inVertical)">
                                      <p:cBhvr>
                                        <p:cTn id="10" dur="500"/>
                                        <p:tgtEl>
                                          <p:spTgt spid="66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a:xfrm>
            <a:off x="1981200" y="0"/>
            <a:ext cx="8229600" cy="1519238"/>
          </a:xfrm>
        </p:spPr>
        <p:txBody>
          <a:bodyPr/>
          <a:lstStyle/>
          <a:p>
            <a:pPr algn="ctr"/>
            <a:r>
              <a:rPr lang="en-US" altLang="en-US" dirty="0">
                <a:latin typeface="Cambria"/>
              </a:rPr>
              <a:t>Drug Elasticity and Revenues</a:t>
            </a:r>
          </a:p>
        </p:txBody>
      </p:sp>
      <p:sp>
        <p:nvSpPr>
          <p:cNvPr id="67609" name="Content Placeholder 2"/>
          <p:cNvSpPr>
            <a:spLocks noGrp="1"/>
          </p:cNvSpPr>
          <p:nvPr>
            <p:ph idx="4294967295"/>
          </p:nvPr>
        </p:nvSpPr>
        <p:spPr>
          <a:xfrm>
            <a:off x="6583364" y="1812925"/>
            <a:ext cx="3881437" cy="4787900"/>
          </a:xfrm>
        </p:spPr>
        <p:txBody>
          <a:bodyPr/>
          <a:lstStyle/>
          <a:p>
            <a:r>
              <a:rPr lang="en-US" altLang="en-US" sz="2400" dirty="0">
                <a:solidFill>
                  <a:srgbClr val="669900"/>
                </a:solidFill>
              </a:rPr>
              <a:t>Leftward shift in supply:</a:t>
            </a:r>
          </a:p>
          <a:p>
            <a:r>
              <a:rPr lang="en-US" altLang="en-US" sz="2400" dirty="0"/>
              <a:t>Only a small decrease in drug transactions.</a:t>
            </a:r>
          </a:p>
          <a:p>
            <a:r>
              <a:rPr lang="en-US" altLang="en-US" sz="2400" dirty="0"/>
              <a:t>Increase in drug prices.</a:t>
            </a:r>
          </a:p>
          <a:p>
            <a:r>
              <a:rPr lang="en-US" altLang="en-US" sz="2400" dirty="0"/>
              <a:t>Increase in drug revenues.</a:t>
            </a:r>
          </a:p>
          <a:p>
            <a:r>
              <a:rPr lang="en-US" altLang="en-US" sz="2400" dirty="0"/>
              <a:t>This may actually make drug-dealing more lucrative</a:t>
            </a:r>
            <a:br>
              <a:rPr lang="en-US" altLang="en-US" sz="2400" dirty="0"/>
            </a:br>
            <a:r>
              <a:rPr lang="en-US" altLang="en-US" sz="2400" dirty="0"/>
              <a:t>(and dangerous).</a:t>
            </a:r>
          </a:p>
        </p:txBody>
      </p:sp>
      <p:sp>
        <p:nvSpPr>
          <p:cNvPr id="5" name="Rectangle 4"/>
          <p:cNvSpPr/>
          <p:nvPr/>
        </p:nvSpPr>
        <p:spPr>
          <a:xfrm>
            <a:off x="2511425" y="2740025"/>
            <a:ext cx="1905000" cy="2895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6" name="Rectangle 5"/>
          <p:cNvSpPr/>
          <p:nvPr/>
        </p:nvSpPr>
        <p:spPr>
          <a:xfrm>
            <a:off x="2511425" y="3349625"/>
            <a:ext cx="2133600" cy="22860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grpSp>
        <p:nvGrpSpPr>
          <p:cNvPr id="125957" name="Group 8"/>
          <p:cNvGrpSpPr>
            <a:grpSpLocks/>
          </p:cNvGrpSpPr>
          <p:nvPr/>
        </p:nvGrpSpPr>
        <p:grpSpPr bwMode="auto">
          <a:xfrm>
            <a:off x="2282857" y="1749425"/>
            <a:ext cx="3990975" cy="4481870"/>
            <a:chOff x="2394396" y="1531505"/>
            <a:chExt cx="3092004" cy="3400775"/>
          </a:xfrm>
        </p:grpSpPr>
        <p:cxnSp>
          <p:nvCxnSpPr>
            <p:cNvPr id="8" name="Straight Connector 7"/>
            <p:cNvCxnSpPr/>
            <p:nvPr/>
          </p:nvCxnSpPr>
          <p:spPr>
            <a:xfrm rot="5400000">
              <a:off x="1295666" y="3200439"/>
              <a:ext cx="25910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91182" y="4486318"/>
              <a:ext cx="26664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5979" name="TextBox 30"/>
            <p:cNvSpPr txBox="1">
              <a:spLocks noChangeArrowheads="1"/>
            </p:cNvSpPr>
            <p:nvPr/>
          </p:nvSpPr>
          <p:spPr bwMode="auto">
            <a:xfrm>
              <a:off x="2394396" y="1531505"/>
              <a:ext cx="354169" cy="39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P</a:t>
              </a:r>
            </a:p>
          </p:txBody>
        </p:sp>
        <p:sp>
          <p:nvSpPr>
            <p:cNvPr id="125980" name="TextBox 31"/>
            <p:cNvSpPr txBox="1">
              <a:spLocks noChangeArrowheads="1"/>
            </p:cNvSpPr>
            <p:nvPr/>
          </p:nvSpPr>
          <p:spPr bwMode="auto">
            <a:xfrm>
              <a:off x="4876800" y="4535269"/>
              <a:ext cx="609600" cy="397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Q</a:t>
              </a:r>
            </a:p>
          </p:txBody>
        </p:sp>
      </p:grpSp>
      <p:cxnSp>
        <p:nvCxnSpPr>
          <p:cNvPr id="12" name="Straight Connector 11"/>
          <p:cNvCxnSpPr/>
          <p:nvPr/>
        </p:nvCxnSpPr>
        <p:spPr>
          <a:xfrm rot="5400000" flipH="1" flipV="1">
            <a:off x="2865438" y="2570169"/>
            <a:ext cx="2611438" cy="2557463"/>
          </a:xfrm>
          <a:prstGeom prst="line">
            <a:avLst/>
          </a:prstGeom>
          <a:ln w="50800">
            <a:solidFill>
              <a:srgbClr val="F0B88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16425" y="2740025"/>
            <a:ext cx="0" cy="290195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2511425" y="3349625"/>
            <a:ext cx="20574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5961" name="TextBox 10"/>
          <p:cNvSpPr txBox="1">
            <a:spLocks noChangeArrowheads="1"/>
          </p:cNvSpPr>
          <p:nvPr/>
        </p:nvSpPr>
        <p:spPr bwMode="auto">
          <a:xfrm>
            <a:off x="5102225" y="4870497"/>
            <a:ext cx="558800"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D</a:t>
            </a:r>
            <a:endParaRPr lang="en-US" altLang="en-US" sz="2800" baseline="-25000" dirty="0">
              <a:latin typeface="Cambria"/>
              <a:cs typeface="Cambria"/>
            </a:endParaRPr>
          </a:p>
        </p:txBody>
      </p:sp>
      <p:sp>
        <p:nvSpPr>
          <p:cNvPr id="67594" name="TextBox 11"/>
          <p:cNvSpPr txBox="1">
            <a:spLocks noChangeArrowheads="1"/>
          </p:cNvSpPr>
          <p:nvPr/>
        </p:nvSpPr>
        <p:spPr bwMode="auto">
          <a:xfrm>
            <a:off x="4749832" y="1825626"/>
            <a:ext cx="8858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S</a:t>
            </a:r>
            <a:r>
              <a:rPr lang="en-US" altLang="en-US" sz="2800" baseline="-25000" dirty="0">
                <a:latin typeface="Cambria"/>
                <a:cs typeface="Cambria"/>
              </a:rPr>
              <a:t>2</a:t>
            </a:r>
          </a:p>
        </p:txBody>
      </p:sp>
      <p:sp>
        <p:nvSpPr>
          <p:cNvPr id="125963" name="TextBox 14"/>
          <p:cNvSpPr txBox="1">
            <a:spLocks noChangeArrowheads="1"/>
          </p:cNvSpPr>
          <p:nvPr/>
        </p:nvSpPr>
        <p:spPr bwMode="auto">
          <a:xfrm>
            <a:off x="5435632" y="2130472"/>
            <a:ext cx="8858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S</a:t>
            </a:r>
            <a:r>
              <a:rPr lang="en-US" altLang="en-US" sz="2800" baseline="-25000" dirty="0">
                <a:latin typeface="Cambria"/>
                <a:cs typeface="Cambria"/>
              </a:rPr>
              <a:t>1</a:t>
            </a:r>
          </a:p>
        </p:txBody>
      </p:sp>
      <p:cxnSp>
        <p:nvCxnSpPr>
          <p:cNvPr id="18" name="Straight Connector 17"/>
          <p:cNvCxnSpPr/>
          <p:nvPr/>
        </p:nvCxnSpPr>
        <p:spPr>
          <a:xfrm>
            <a:off x="4645025" y="3349625"/>
            <a:ext cx="0" cy="228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11457" y="2740025"/>
            <a:ext cx="181451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598" name="TextBox 18"/>
          <p:cNvSpPr txBox="1">
            <a:spLocks noChangeArrowheads="1"/>
          </p:cNvSpPr>
          <p:nvPr/>
        </p:nvSpPr>
        <p:spPr bwMode="auto">
          <a:xfrm>
            <a:off x="4413282" y="2633663"/>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E</a:t>
            </a:r>
            <a:r>
              <a:rPr lang="en-US" altLang="en-US" sz="1800" baseline="-25000" dirty="0">
                <a:latin typeface="Cambria"/>
                <a:cs typeface="Cambria"/>
              </a:rPr>
              <a:t>2</a:t>
            </a:r>
          </a:p>
        </p:txBody>
      </p:sp>
      <p:sp>
        <p:nvSpPr>
          <p:cNvPr id="125967" name="TextBox 19"/>
          <p:cNvSpPr txBox="1">
            <a:spLocks noChangeArrowheads="1"/>
          </p:cNvSpPr>
          <p:nvPr/>
        </p:nvSpPr>
        <p:spPr bwMode="auto">
          <a:xfrm>
            <a:off x="4721257" y="3243263"/>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E</a:t>
            </a:r>
            <a:r>
              <a:rPr lang="en-US" altLang="en-US" sz="1800" baseline="-25000" dirty="0">
                <a:latin typeface="Cambria"/>
                <a:cs typeface="Cambria"/>
              </a:rPr>
              <a:t>1</a:t>
            </a:r>
          </a:p>
        </p:txBody>
      </p:sp>
      <p:sp>
        <p:nvSpPr>
          <p:cNvPr id="125968" name="TextBox 20"/>
          <p:cNvSpPr txBox="1">
            <a:spLocks noChangeArrowheads="1"/>
          </p:cNvSpPr>
          <p:nvPr/>
        </p:nvSpPr>
        <p:spPr bwMode="auto">
          <a:xfrm>
            <a:off x="4489482" y="575627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Q</a:t>
            </a:r>
            <a:r>
              <a:rPr lang="en-US" altLang="en-US" sz="2000" baseline="-25000" dirty="0">
                <a:latin typeface="Cambria"/>
                <a:cs typeface="Cambria"/>
              </a:rPr>
              <a:t>1</a:t>
            </a:r>
          </a:p>
        </p:txBody>
      </p:sp>
      <p:sp>
        <p:nvSpPr>
          <p:cNvPr id="67601" name="TextBox 21"/>
          <p:cNvSpPr txBox="1">
            <a:spLocks noChangeArrowheads="1"/>
          </p:cNvSpPr>
          <p:nvPr/>
        </p:nvSpPr>
        <p:spPr bwMode="auto">
          <a:xfrm>
            <a:off x="4151313" y="5730875"/>
            <a:ext cx="49371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Q</a:t>
            </a:r>
            <a:r>
              <a:rPr lang="en-US" altLang="en-US" sz="2000" baseline="-25000" dirty="0">
                <a:latin typeface="Cambria"/>
                <a:cs typeface="Cambria"/>
              </a:rPr>
              <a:t>2</a:t>
            </a:r>
          </a:p>
        </p:txBody>
      </p:sp>
      <p:sp>
        <p:nvSpPr>
          <p:cNvPr id="125970" name="TextBox 22"/>
          <p:cNvSpPr txBox="1">
            <a:spLocks noChangeArrowheads="1"/>
          </p:cNvSpPr>
          <p:nvPr/>
        </p:nvSpPr>
        <p:spPr bwMode="auto">
          <a:xfrm>
            <a:off x="2054225" y="3121025"/>
            <a:ext cx="533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P</a:t>
            </a:r>
            <a:r>
              <a:rPr lang="en-US" altLang="en-US" sz="2000" baseline="-25000" dirty="0">
                <a:latin typeface="Cambria"/>
                <a:cs typeface="Cambria"/>
              </a:rPr>
              <a:t>1</a:t>
            </a:r>
          </a:p>
        </p:txBody>
      </p:sp>
      <p:sp>
        <p:nvSpPr>
          <p:cNvPr id="67603" name="TextBox 23"/>
          <p:cNvSpPr txBox="1">
            <a:spLocks noChangeArrowheads="1"/>
          </p:cNvSpPr>
          <p:nvPr/>
        </p:nvSpPr>
        <p:spPr bwMode="auto">
          <a:xfrm>
            <a:off x="2054225" y="2511425"/>
            <a:ext cx="6096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P</a:t>
            </a:r>
            <a:r>
              <a:rPr lang="en-US" altLang="en-US" sz="2000" baseline="-25000" dirty="0">
                <a:latin typeface="Cambria"/>
                <a:cs typeface="Cambria"/>
              </a:rPr>
              <a:t>2</a:t>
            </a:r>
          </a:p>
        </p:txBody>
      </p:sp>
      <p:cxnSp>
        <p:nvCxnSpPr>
          <p:cNvPr id="26" name="Straight Arrow Connector 25"/>
          <p:cNvCxnSpPr/>
          <p:nvPr/>
        </p:nvCxnSpPr>
        <p:spPr>
          <a:xfrm flipH="1">
            <a:off x="4721225" y="2511425"/>
            <a:ext cx="6096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4225" y="2740025"/>
            <a:ext cx="0" cy="5921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381504" y="6245225"/>
            <a:ext cx="26352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111625" y="1978025"/>
            <a:ext cx="1066800" cy="2895600"/>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97193" y="2282825"/>
            <a:ext cx="2176463" cy="2230438"/>
          </a:xfrm>
          <a:prstGeom prst="line">
            <a:avLst/>
          </a:prstGeom>
          <a:ln w="50800">
            <a:solidFill>
              <a:srgbClr val="C858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824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7594"/>
                                        </p:tgtEl>
                                        <p:attrNameLst>
                                          <p:attrName>style.visibility</p:attrName>
                                        </p:attrNameLst>
                                      </p:cBhvr>
                                      <p:to>
                                        <p:strVal val="visible"/>
                                      </p:to>
                                    </p:set>
                                    <p:animEffect transition="in" filter="wipe(down)">
                                      <p:cBhvr>
                                        <p:cTn id="13" dur="500"/>
                                        <p:tgtEl>
                                          <p:spTgt spid="6759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7598"/>
                                        </p:tgtEl>
                                        <p:attrNameLst>
                                          <p:attrName>style.visibility</p:attrName>
                                        </p:attrNameLst>
                                      </p:cBhvr>
                                      <p:to>
                                        <p:strVal val="visible"/>
                                      </p:to>
                                    </p:set>
                                    <p:animEffect transition="in" filter="wipe(down)">
                                      <p:cBhvr>
                                        <p:cTn id="16" dur="500"/>
                                        <p:tgtEl>
                                          <p:spTgt spid="67598"/>
                                        </p:tgtEl>
                                      </p:cBhvr>
                                    </p:animEffect>
                                  </p:childTnLst>
                                </p:cTn>
                              </p:par>
                              <p:par>
                                <p:cTn id="17" presetID="2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67609">
                                            <p:txEl>
                                              <p:pRg st="1" end="1"/>
                                            </p:txEl>
                                          </p:spTgt>
                                        </p:tgtEl>
                                        <p:attrNameLst>
                                          <p:attrName>style.visibility</p:attrName>
                                        </p:attrNameLst>
                                      </p:cBhvr>
                                      <p:to>
                                        <p:strVal val="visible"/>
                                      </p:to>
                                    </p:set>
                                    <p:animEffect transition="in" filter="barn(inVertical)">
                                      <p:cBhvr>
                                        <p:cTn id="27" dur="500"/>
                                        <p:tgtEl>
                                          <p:spTgt spid="67609">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601"/>
                                        </p:tgtEl>
                                        <p:attrNameLst>
                                          <p:attrName>style.visibility</p:attrName>
                                        </p:attrNameLst>
                                      </p:cBhvr>
                                      <p:to>
                                        <p:strVal val="visible"/>
                                      </p:to>
                                    </p:set>
                                    <p:animEffect transition="in" filter="wipe(down)">
                                      <p:cBhvr>
                                        <p:cTn id="30" dur="500"/>
                                        <p:tgtEl>
                                          <p:spTgt spid="67601"/>
                                        </p:tgtEl>
                                      </p:cBhvr>
                                    </p:animEffect>
                                  </p:childTnLst>
                                </p:cTn>
                              </p:par>
                              <p:par>
                                <p:cTn id="31" presetID="22" presetClass="entr" presetSubtype="4"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7603"/>
                                        </p:tgtEl>
                                        <p:attrNameLst>
                                          <p:attrName>style.visibility</p:attrName>
                                        </p:attrNameLst>
                                      </p:cBhvr>
                                      <p:to>
                                        <p:strVal val="visible"/>
                                      </p:to>
                                    </p:set>
                                    <p:animEffect transition="in" filter="wipe(down)">
                                      <p:cBhvr>
                                        <p:cTn id="41" dur="500"/>
                                        <p:tgtEl>
                                          <p:spTgt spid="67603"/>
                                        </p:tgtEl>
                                      </p:cBhvr>
                                    </p:animEffect>
                                  </p:childTnLst>
                                </p:cTn>
                              </p:par>
                              <p:par>
                                <p:cTn id="42" presetID="16" presetClass="entr" presetSubtype="21" fill="hold" nodeType="withEffect">
                                  <p:stCondLst>
                                    <p:cond delay="0"/>
                                  </p:stCondLst>
                                  <p:childTnLst>
                                    <p:set>
                                      <p:cBhvr>
                                        <p:cTn id="43" dur="1" fill="hold">
                                          <p:stCondLst>
                                            <p:cond delay="0"/>
                                          </p:stCondLst>
                                        </p:cTn>
                                        <p:tgtEl>
                                          <p:spTgt spid="67609">
                                            <p:txEl>
                                              <p:pRg st="2" end="2"/>
                                            </p:txEl>
                                          </p:spTgt>
                                        </p:tgtEl>
                                        <p:attrNameLst>
                                          <p:attrName>style.visibility</p:attrName>
                                        </p:attrNameLst>
                                      </p:cBhvr>
                                      <p:to>
                                        <p:strVal val="visible"/>
                                      </p:to>
                                    </p:set>
                                    <p:animEffect transition="in" filter="barn(inVertical)">
                                      <p:cBhvr>
                                        <p:cTn id="44" dur="500"/>
                                        <p:tgtEl>
                                          <p:spTgt spid="67609">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21" fill="hold" nodeType="clickEffect">
                                  <p:stCondLst>
                                    <p:cond delay="0"/>
                                  </p:stCondLst>
                                  <p:childTnLst>
                                    <p:set>
                                      <p:cBhvr>
                                        <p:cTn id="48" dur="1" fill="hold">
                                          <p:stCondLst>
                                            <p:cond delay="0"/>
                                          </p:stCondLst>
                                        </p:cTn>
                                        <p:tgtEl>
                                          <p:spTgt spid="67609">
                                            <p:txEl>
                                              <p:pRg st="3" end="3"/>
                                            </p:txEl>
                                          </p:spTgt>
                                        </p:tgtEl>
                                        <p:attrNameLst>
                                          <p:attrName>style.visibility</p:attrName>
                                        </p:attrNameLst>
                                      </p:cBhvr>
                                      <p:to>
                                        <p:strVal val="visible"/>
                                      </p:to>
                                    </p:set>
                                    <p:animEffect transition="in" filter="barn(inVertical)">
                                      <p:cBhvr>
                                        <p:cTn id="49" dur="500"/>
                                        <p:tgtEl>
                                          <p:spTgt spid="67609">
                                            <p:txEl>
                                              <p:pRg st="3" end="3"/>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nodeType="clickEffect">
                                  <p:stCondLst>
                                    <p:cond delay="0"/>
                                  </p:stCondLst>
                                  <p:childTnLst>
                                    <p:set>
                                      <p:cBhvr>
                                        <p:cTn id="56" dur="1" fill="hold">
                                          <p:stCondLst>
                                            <p:cond delay="0"/>
                                          </p:stCondLst>
                                        </p:cTn>
                                        <p:tgtEl>
                                          <p:spTgt spid="67609">
                                            <p:txEl>
                                              <p:pRg st="4" end="4"/>
                                            </p:txEl>
                                          </p:spTgt>
                                        </p:tgtEl>
                                        <p:attrNameLst>
                                          <p:attrName>style.visibility</p:attrName>
                                        </p:attrNameLst>
                                      </p:cBhvr>
                                      <p:to>
                                        <p:strVal val="visible"/>
                                      </p:to>
                                    </p:set>
                                    <p:animEffect transition="in" filter="barn(inVertical)">
                                      <p:cBhvr>
                                        <p:cTn id="57" dur="500"/>
                                        <p:tgtEl>
                                          <p:spTgt spid="676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7594" grpId="0"/>
      <p:bldP spid="67598" grpId="0"/>
      <p:bldP spid="67601" grpId="0"/>
      <p:bldP spid="6760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tLang="en-US" dirty="0">
                <a:latin typeface="Cambria"/>
              </a:rPr>
              <a:t>Drug Elasticity and Revenues</a:t>
            </a:r>
          </a:p>
        </p:txBody>
      </p:sp>
      <p:sp>
        <p:nvSpPr>
          <p:cNvPr id="68611" name="Content Placeholder 2"/>
          <p:cNvSpPr>
            <a:spLocks noGrp="1"/>
          </p:cNvSpPr>
          <p:nvPr>
            <p:ph idx="1"/>
          </p:nvPr>
        </p:nvSpPr>
        <p:spPr/>
        <p:txBody>
          <a:bodyPr/>
          <a:lstStyle/>
          <a:p>
            <a:r>
              <a:rPr lang="en-US" altLang="en-US" dirty="0"/>
              <a:t>What happens if there is a leftward shift in demand?</a:t>
            </a:r>
          </a:p>
          <a:p>
            <a:pPr lvl="1"/>
            <a:r>
              <a:rPr lang="en-US" altLang="en-US" dirty="0"/>
              <a:t>Quantity decreases more than the previous case.</a:t>
            </a:r>
          </a:p>
          <a:p>
            <a:pPr lvl="1"/>
            <a:r>
              <a:rPr lang="en-US" altLang="en-US" dirty="0"/>
              <a:t>Drug revenues decrease.</a:t>
            </a:r>
          </a:p>
        </p:txBody>
      </p:sp>
    </p:spTree>
    <p:extLst>
      <p:ext uri="{BB962C8B-B14F-4D97-AF65-F5344CB8AC3E}">
        <p14:creationId xmlns:p14="http://schemas.microsoft.com/office/powerpoint/2010/main" val="3047276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8611">
                                            <p:txEl>
                                              <p:pRg st="1" end="1"/>
                                            </p:txEl>
                                          </p:spTgt>
                                        </p:tgtEl>
                                        <p:attrNameLst>
                                          <p:attrName>style.visibility</p:attrName>
                                        </p:attrNameLst>
                                      </p:cBhvr>
                                      <p:to>
                                        <p:strVal val="visible"/>
                                      </p:to>
                                    </p:set>
                                    <p:animEffect transition="in" filter="barn(inVertical)">
                                      <p:cBhvr>
                                        <p:cTn id="7" dur="500"/>
                                        <p:tgtEl>
                                          <p:spTgt spid="6861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8611">
                                            <p:txEl>
                                              <p:pRg st="2" end="2"/>
                                            </p:txEl>
                                          </p:spTgt>
                                        </p:tgtEl>
                                        <p:attrNameLst>
                                          <p:attrName>style.visibility</p:attrName>
                                        </p:attrNameLst>
                                      </p:cBhvr>
                                      <p:to>
                                        <p:strVal val="visible"/>
                                      </p:to>
                                    </p:set>
                                    <p:animEffect transition="in" filter="barn(inVertical)">
                                      <p:cBhvr>
                                        <p:cTn id="10" dur="500"/>
                                        <p:tgtEl>
                                          <p:spTgt spid="686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1981200" y="0"/>
            <a:ext cx="8229600" cy="1519238"/>
          </a:xfrm>
        </p:spPr>
        <p:txBody>
          <a:bodyPr/>
          <a:lstStyle/>
          <a:p>
            <a:pPr algn="ctr"/>
            <a:r>
              <a:rPr lang="en-US" altLang="en-US" dirty="0">
                <a:latin typeface="Cambria"/>
              </a:rPr>
              <a:t>Drug Elasticity and Revenues</a:t>
            </a:r>
          </a:p>
        </p:txBody>
      </p:sp>
      <p:sp>
        <p:nvSpPr>
          <p:cNvPr id="69657" name="Content Placeholder 2"/>
          <p:cNvSpPr>
            <a:spLocks noGrp="1"/>
          </p:cNvSpPr>
          <p:nvPr>
            <p:ph idx="4294967295"/>
          </p:nvPr>
        </p:nvSpPr>
        <p:spPr>
          <a:xfrm>
            <a:off x="6956457" y="1819276"/>
            <a:ext cx="3711575" cy="4633913"/>
          </a:xfrm>
        </p:spPr>
        <p:txBody>
          <a:bodyPr/>
          <a:lstStyle/>
          <a:p>
            <a:r>
              <a:rPr lang="en-US" altLang="en-US" sz="2400" dirty="0">
                <a:solidFill>
                  <a:srgbClr val="669900"/>
                </a:solidFill>
              </a:rPr>
              <a:t>Leftward shift in demand:</a:t>
            </a:r>
          </a:p>
          <a:p>
            <a:r>
              <a:rPr lang="en-US" altLang="en-US" sz="2400" dirty="0"/>
              <a:t>Larger decrease in drug transactions.</a:t>
            </a:r>
          </a:p>
          <a:p>
            <a:r>
              <a:rPr lang="en-US" altLang="en-US" sz="2400" dirty="0"/>
              <a:t>Decrease in drug prices.</a:t>
            </a:r>
          </a:p>
          <a:p>
            <a:r>
              <a:rPr lang="en-US" altLang="en-US" sz="2400" dirty="0"/>
              <a:t>Decrease in drug revenues.</a:t>
            </a:r>
          </a:p>
          <a:p>
            <a:r>
              <a:rPr lang="en-US" altLang="en-US" sz="2400" b="1" dirty="0"/>
              <a:t>Drug dealing is now less attractive.</a:t>
            </a:r>
          </a:p>
        </p:txBody>
      </p:sp>
      <p:sp>
        <p:nvSpPr>
          <p:cNvPr id="5" name="Rectangle 4"/>
          <p:cNvSpPr/>
          <p:nvPr/>
        </p:nvSpPr>
        <p:spPr>
          <a:xfrm>
            <a:off x="2733675" y="4075113"/>
            <a:ext cx="1371600" cy="16002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sp>
        <p:nvSpPr>
          <p:cNvPr id="6" name="Rectangle 5"/>
          <p:cNvSpPr/>
          <p:nvPr/>
        </p:nvSpPr>
        <p:spPr>
          <a:xfrm>
            <a:off x="2746375" y="3336925"/>
            <a:ext cx="2057400" cy="22860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Cambria" panose="02040503050406030204" pitchFamily="18" charset="0"/>
            </a:endParaRPr>
          </a:p>
        </p:txBody>
      </p:sp>
      <p:grpSp>
        <p:nvGrpSpPr>
          <p:cNvPr id="130053" name="Group 8"/>
          <p:cNvGrpSpPr>
            <a:grpSpLocks/>
          </p:cNvGrpSpPr>
          <p:nvPr/>
        </p:nvGrpSpPr>
        <p:grpSpPr bwMode="auto">
          <a:xfrm>
            <a:off x="2141540" y="2092329"/>
            <a:ext cx="4327525" cy="4138891"/>
            <a:chOff x="2133600" y="1792069"/>
            <a:chExt cx="3352800" cy="3140166"/>
          </a:xfrm>
        </p:grpSpPr>
        <p:cxnSp>
          <p:nvCxnSpPr>
            <p:cNvPr id="8" name="Straight Connector 7"/>
            <p:cNvCxnSpPr/>
            <p:nvPr/>
          </p:nvCxnSpPr>
          <p:spPr>
            <a:xfrm rot="5400000">
              <a:off x="1295768" y="3200653"/>
              <a:ext cx="2590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91135" y="4496020"/>
              <a:ext cx="26664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075" name="TextBox 30"/>
            <p:cNvSpPr txBox="1">
              <a:spLocks noChangeArrowheads="1"/>
            </p:cNvSpPr>
            <p:nvPr/>
          </p:nvSpPr>
          <p:spPr bwMode="auto">
            <a:xfrm>
              <a:off x="2133600" y="1792069"/>
              <a:ext cx="609600" cy="396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P</a:t>
              </a:r>
            </a:p>
          </p:txBody>
        </p:sp>
        <p:sp>
          <p:nvSpPr>
            <p:cNvPr id="130076" name="TextBox 31"/>
            <p:cNvSpPr txBox="1">
              <a:spLocks noChangeArrowheads="1"/>
            </p:cNvSpPr>
            <p:nvPr/>
          </p:nvSpPr>
          <p:spPr bwMode="auto">
            <a:xfrm>
              <a:off x="4876800" y="4535269"/>
              <a:ext cx="609600" cy="396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Q</a:t>
              </a:r>
            </a:p>
          </p:txBody>
        </p:sp>
      </p:grpSp>
      <p:cxnSp>
        <p:nvCxnSpPr>
          <p:cNvPr id="12" name="Straight Connector 11"/>
          <p:cNvCxnSpPr/>
          <p:nvPr/>
        </p:nvCxnSpPr>
        <p:spPr>
          <a:xfrm rot="5400000" flipH="1" flipV="1">
            <a:off x="3000376" y="2570169"/>
            <a:ext cx="2611438" cy="2557463"/>
          </a:xfrm>
          <a:prstGeom prst="line">
            <a:avLst/>
          </a:prstGeom>
          <a:ln w="50800">
            <a:solidFill>
              <a:srgbClr val="C8583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59151" y="2057400"/>
            <a:ext cx="1066800" cy="2895600"/>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305176" y="4852988"/>
            <a:ext cx="160655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2732120" y="4049713"/>
            <a:ext cx="1277937"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0058" name="TextBox 10"/>
          <p:cNvSpPr txBox="1">
            <a:spLocks noChangeArrowheads="1"/>
          </p:cNvSpPr>
          <p:nvPr/>
        </p:nvSpPr>
        <p:spPr bwMode="auto">
          <a:xfrm>
            <a:off x="5653088" y="2203497"/>
            <a:ext cx="558800"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S</a:t>
            </a:r>
            <a:endParaRPr lang="en-US" altLang="en-US" sz="2800" baseline="-25000" dirty="0">
              <a:latin typeface="Cambria"/>
              <a:cs typeface="Cambria"/>
            </a:endParaRPr>
          </a:p>
        </p:txBody>
      </p:sp>
      <p:sp>
        <p:nvSpPr>
          <p:cNvPr id="69643" name="TextBox 11"/>
          <p:cNvSpPr txBox="1">
            <a:spLocks noChangeArrowheads="1"/>
          </p:cNvSpPr>
          <p:nvPr/>
        </p:nvSpPr>
        <p:spPr bwMode="auto">
          <a:xfrm>
            <a:off x="4183094" y="5026025"/>
            <a:ext cx="8858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D</a:t>
            </a:r>
            <a:r>
              <a:rPr lang="en-US" altLang="en-US" sz="2800" baseline="-25000" dirty="0">
                <a:latin typeface="Cambria"/>
                <a:cs typeface="Cambria"/>
              </a:rPr>
              <a:t>2</a:t>
            </a:r>
          </a:p>
        </p:txBody>
      </p:sp>
      <p:sp>
        <p:nvSpPr>
          <p:cNvPr id="130060" name="TextBox 14"/>
          <p:cNvSpPr txBox="1">
            <a:spLocks noChangeArrowheads="1"/>
          </p:cNvSpPr>
          <p:nvPr/>
        </p:nvSpPr>
        <p:spPr bwMode="auto">
          <a:xfrm>
            <a:off x="5145120" y="4946650"/>
            <a:ext cx="8858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dirty="0">
                <a:latin typeface="Cambria"/>
                <a:cs typeface="Cambria"/>
              </a:rPr>
              <a:t>D</a:t>
            </a:r>
            <a:r>
              <a:rPr lang="en-US" altLang="en-US" sz="2800" baseline="-25000" dirty="0">
                <a:latin typeface="Cambria"/>
                <a:cs typeface="Cambria"/>
              </a:rPr>
              <a:t>1</a:t>
            </a:r>
          </a:p>
        </p:txBody>
      </p:sp>
      <p:cxnSp>
        <p:nvCxnSpPr>
          <p:cNvPr id="19" name="Straight Connector 18"/>
          <p:cNvCxnSpPr/>
          <p:nvPr/>
        </p:nvCxnSpPr>
        <p:spPr>
          <a:xfrm rot="16200000" flipH="1">
            <a:off x="3692525" y="4551363"/>
            <a:ext cx="22098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2732088" y="3346450"/>
            <a:ext cx="196691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647" name="TextBox 18"/>
          <p:cNvSpPr txBox="1">
            <a:spLocks noChangeArrowheads="1"/>
          </p:cNvSpPr>
          <p:nvPr/>
        </p:nvSpPr>
        <p:spPr bwMode="auto">
          <a:xfrm>
            <a:off x="4106895" y="3990975"/>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E</a:t>
            </a:r>
            <a:r>
              <a:rPr lang="en-US" altLang="en-US" sz="1800" baseline="-25000" dirty="0">
                <a:latin typeface="Cambria"/>
                <a:cs typeface="Cambria"/>
              </a:rPr>
              <a:t>2</a:t>
            </a:r>
          </a:p>
        </p:txBody>
      </p:sp>
      <p:sp>
        <p:nvSpPr>
          <p:cNvPr id="130064" name="TextBox 19"/>
          <p:cNvSpPr txBox="1">
            <a:spLocks noChangeArrowheads="1"/>
          </p:cNvSpPr>
          <p:nvPr/>
        </p:nvSpPr>
        <p:spPr bwMode="auto">
          <a:xfrm>
            <a:off x="4916519" y="3243263"/>
            <a:ext cx="688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E</a:t>
            </a:r>
            <a:r>
              <a:rPr lang="en-US" altLang="en-US" sz="1800" baseline="-25000" dirty="0">
                <a:latin typeface="Cambria"/>
                <a:cs typeface="Cambria"/>
              </a:rPr>
              <a:t>1</a:t>
            </a:r>
          </a:p>
        </p:txBody>
      </p:sp>
      <p:sp>
        <p:nvSpPr>
          <p:cNvPr id="130065" name="TextBox 20"/>
          <p:cNvSpPr txBox="1">
            <a:spLocks noChangeArrowheads="1"/>
          </p:cNvSpPr>
          <p:nvPr/>
        </p:nvSpPr>
        <p:spPr bwMode="auto">
          <a:xfrm>
            <a:off x="4600607" y="575627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Q</a:t>
            </a:r>
            <a:r>
              <a:rPr lang="en-US" altLang="en-US" sz="2000" baseline="-25000" dirty="0">
                <a:latin typeface="Cambria"/>
                <a:cs typeface="Cambria"/>
              </a:rPr>
              <a:t>1</a:t>
            </a:r>
          </a:p>
        </p:txBody>
      </p:sp>
      <p:sp>
        <p:nvSpPr>
          <p:cNvPr id="69650" name="TextBox 21"/>
          <p:cNvSpPr txBox="1">
            <a:spLocks noChangeArrowheads="1"/>
          </p:cNvSpPr>
          <p:nvPr/>
        </p:nvSpPr>
        <p:spPr bwMode="auto">
          <a:xfrm>
            <a:off x="3813176" y="573087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Q</a:t>
            </a:r>
            <a:r>
              <a:rPr lang="en-US" altLang="en-US" sz="2000" baseline="-25000" dirty="0">
                <a:latin typeface="Cambria"/>
                <a:cs typeface="Cambria"/>
              </a:rPr>
              <a:t>2</a:t>
            </a:r>
          </a:p>
        </p:txBody>
      </p:sp>
      <p:sp>
        <p:nvSpPr>
          <p:cNvPr id="130067" name="TextBox 22"/>
          <p:cNvSpPr txBox="1">
            <a:spLocks noChangeArrowheads="1"/>
          </p:cNvSpPr>
          <p:nvPr/>
        </p:nvSpPr>
        <p:spPr bwMode="auto">
          <a:xfrm>
            <a:off x="1944719" y="3044825"/>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P</a:t>
            </a:r>
            <a:r>
              <a:rPr lang="en-US" altLang="en-US" sz="2000" baseline="-25000" dirty="0">
                <a:latin typeface="Cambria"/>
                <a:cs typeface="Cambria"/>
              </a:rPr>
              <a:t>1</a:t>
            </a:r>
          </a:p>
        </p:txBody>
      </p:sp>
      <p:sp>
        <p:nvSpPr>
          <p:cNvPr id="69652" name="TextBox 23"/>
          <p:cNvSpPr txBox="1">
            <a:spLocks noChangeArrowheads="1"/>
          </p:cNvSpPr>
          <p:nvPr/>
        </p:nvSpPr>
        <p:spPr bwMode="auto">
          <a:xfrm>
            <a:off x="1944719" y="3748088"/>
            <a:ext cx="688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dirty="0">
                <a:latin typeface="Cambria"/>
                <a:cs typeface="Cambria"/>
              </a:rPr>
              <a:t>P</a:t>
            </a:r>
            <a:r>
              <a:rPr lang="en-US" altLang="en-US" sz="2000" baseline="-25000" dirty="0">
                <a:latin typeface="Cambria"/>
                <a:cs typeface="Cambria"/>
              </a:rPr>
              <a:t>2</a:t>
            </a:r>
          </a:p>
        </p:txBody>
      </p:sp>
      <p:cxnSp>
        <p:nvCxnSpPr>
          <p:cNvPr id="27" name="Straight Arrow Connector 26"/>
          <p:cNvCxnSpPr/>
          <p:nvPr/>
        </p:nvCxnSpPr>
        <p:spPr>
          <a:xfrm rot="10800000">
            <a:off x="3659188" y="2511472"/>
            <a:ext cx="646112" cy="3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2183637" y="3698085"/>
            <a:ext cx="701675"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4206876" y="5856335"/>
            <a:ext cx="492125" cy="3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06888" y="1978025"/>
            <a:ext cx="1066800" cy="2895600"/>
          </a:xfrm>
          <a:prstGeom prst="line">
            <a:avLst/>
          </a:prstGeom>
          <a:ln w="50800">
            <a:solidFill>
              <a:srgbClr val="89BCC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433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9643"/>
                                        </p:tgtEl>
                                        <p:attrNameLst>
                                          <p:attrName>style.visibility</p:attrName>
                                        </p:attrNameLst>
                                      </p:cBhvr>
                                      <p:to>
                                        <p:strVal val="visible"/>
                                      </p:to>
                                    </p:set>
                                    <p:animEffect transition="in" filter="wipe(down)">
                                      <p:cBhvr>
                                        <p:cTn id="7" dur="500"/>
                                        <p:tgtEl>
                                          <p:spTgt spid="696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9647"/>
                                        </p:tgtEl>
                                        <p:attrNameLst>
                                          <p:attrName>style.visibility</p:attrName>
                                        </p:attrNameLst>
                                      </p:cBhvr>
                                      <p:to>
                                        <p:strVal val="visible"/>
                                      </p:to>
                                    </p:set>
                                    <p:animEffect transition="in" filter="wipe(down)">
                                      <p:cBhvr>
                                        <p:cTn id="10" dur="500"/>
                                        <p:tgtEl>
                                          <p:spTgt spid="69647"/>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9650"/>
                                        </p:tgtEl>
                                        <p:attrNameLst>
                                          <p:attrName>style.visibility</p:attrName>
                                        </p:attrNameLst>
                                      </p:cBhvr>
                                      <p:to>
                                        <p:strVal val="visible"/>
                                      </p:to>
                                    </p:set>
                                    <p:animEffect transition="in" filter="wipe(down)">
                                      <p:cBhvr>
                                        <p:cTn id="30" dur="500"/>
                                        <p:tgtEl>
                                          <p:spTgt spid="69650"/>
                                        </p:tgtEl>
                                      </p:cBhvr>
                                    </p:animEffect>
                                  </p:childTnLst>
                                </p:cTn>
                              </p:par>
                              <p:par>
                                <p:cTn id="31" presetID="16" presetClass="entr" presetSubtype="21" fill="hold" nodeType="withEffect">
                                  <p:stCondLst>
                                    <p:cond delay="0"/>
                                  </p:stCondLst>
                                  <p:childTnLst>
                                    <p:set>
                                      <p:cBhvr>
                                        <p:cTn id="32" dur="1" fill="hold">
                                          <p:stCondLst>
                                            <p:cond delay="0"/>
                                          </p:stCondLst>
                                        </p:cTn>
                                        <p:tgtEl>
                                          <p:spTgt spid="69657">
                                            <p:txEl>
                                              <p:pRg st="1" end="1"/>
                                            </p:txEl>
                                          </p:spTgt>
                                        </p:tgtEl>
                                        <p:attrNameLst>
                                          <p:attrName>style.visibility</p:attrName>
                                        </p:attrNameLst>
                                      </p:cBhvr>
                                      <p:to>
                                        <p:strVal val="visible"/>
                                      </p:to>
                                    </p:set>
                                    <p:animEffect transition="in" filter="barn(inVertical)">
                                      <p:cBhvr>
                                        <p:cTn id="33" dur="500"/>
                                        <p:tgtEl>
                                          <p:spTgt spid="69657">
                                            <p:txEl>
                                              <p:pRg st="1" end="1"/>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9652"/>
                                        </p:tgtEl>
                                        <p:attrNameLst>
                                          <p:attrName>style.visibility</p:attrName>
                                        </p:attrNameLst>
                                      </p:cBhvr>
                                      <p:to>
                                        <p:strVal val="visible"/>
                                      </p:to>
                                    </p:set>
                                    <p:animEffect transition="in" filter="wipe(down)">
                                      <p:cBhvr>
                                        <p:cTn id="41" dur="500"/>
                                        <p:tgtEl>
                                          <p:spTgt spid="6965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21" fill="hold" nodeType="clickEffect">
                                  <p:stCondLst>
                                    <p:cond delay="0"/>
                                  </p:stCondLst>
                                  <p:childTnLst>
                                    <p:set>
                                      <p:cBhvr>
                                        <p:cTn id="45" dur="1" fill="hold">
                                          <p:stCondLst>
                                            <p:cond delay="0"/>
                                          </p:stCondLst>
                                        </p:cTn>
                                        <p:tgtEl>
                                          <p:spTgt spid="69657">
                                            <p:txEl>
                                              <p:pRg st="2" end="2"/>
                                            </p:txEl>
                                          </p:spTgt>
                                        </p:tgtEl>
                                        <p:attrNameLst>
                                          <p:attrName>style.visibility</p:attrName>
                                        </p:attrNameLst>
                                      </p:cBhvr>
                                      <p:to>
                                        <p:strVal val="visible"/>
                                      </p:to>
                                    </p:set>
                                    <p:animEffect transition="in" filter="barn(inVertical)">
                                      <p:cBhvr>
                                        <p:cTn id="46" dur="500"/>
                                        <p:tgtEl>
                                          <p:spTgt spid="69657">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par>
                                <p:cTn id="52" presetID="16" presetClass="entr" presetSubtype="21" fill="hold" nodeType="withEffect">
                                  <p:stCondLst>
                                    <p:cond delay="0"/>
                                  </p:stCondLst>
                                  <p:childTnLst>
                                    <p:set>
                                      <p:cBhvr>
                                        <p:cTn id="53" dur="1" fill="hold">
                                          <p:stCondLst>
                                            <p:cond delay="0"/>
                                          </p:stCondLst>
                                        </p:cTn>
                                        <p:tgtEl>
                                          <p:spTgt spid="69657">
                                            <p:txEl>
                                              <p:pRg st="3" end="3"/>
                                            </p:txEl>
                                          </p:spTgt>
                                        </p:tgtEl>
                                        <p:attrNameLst>
                                          <p:attrName>style.visibility</p:attrName>
                                        </p:attrNameLst>
                                      </p:cBhvr>
                                      <p:to>
                                        <p:strVal val="visible"/>
                                      </p:to>
                                    </p:set>
                                    <p:animEffect transition="in" filter="barn(inVertical)">
                                      <p:cBhvr>
                                        <p:cTn id="54" dur="500"/>
                                        <p:tgtEl>
                                          <p:spTgt spid="69657">
                                            <p:txEl>
                                              <p:pRg st="3" end="3"/>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1" fill="hold" nodeType="clickEffect">
                                  <p:stCondLst>
                                    <p:cond delay="0"/>
                                  </p:stCondLst>
                                  <p:childTnLst>
                                    <p:set>
                                      <p:cBhvr>
                                        <p:cTn id="58" dur="1" fill="hold">
                                          <p:stCondLst>
                                            <p:cond delay="0"/>
                                          </p:stCondLst>
                                        </p:cTn>
                                        <p:tgtEl>
                                          <p:spTgt spid="69657">
                                            <p:txEl>
                                              <p:pRg st="4" end="4"/>
                                            </p:txEl>
                                          </p:spTgt>
                                        </p:tgtEl>
                                        <p:attrNameLst>
                                          <p:attrName>style.visibility</p:attrName>
                                        </p:attrNameLst>
                                      </p:cBhvr>
                                      <p:to>
                                        <p:strVal val="visible"/>
                                      </p:to>
                                    </p:set>
                                    <p:animEffect transition="in" filter="barn(inVertical)">
                                      <p:cBhvr>
                                        <p:cTn id="59" dur="500"/>
                                        <p:tgtEl>
                                          <p:spTgt spid="696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9643" grpId="0"/>
      <p:bldP spid="69647" grpId="0"/>
      <p:bldP spid="69650" grpId="0"/>
      <p:bldP spid="696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p:txBody>
          <a:bodyPr/>
          <a:lstStyle/>
          <a:p>
            <a:r>
              <a:rPr lang="en-US" altLang="en-US" dirty="0">
                <a:latin typeface="Cambria"/>
              </a:rPr>
              <a:t>Drug Elasticity and Revenues</a:t>
            </a:r>
          </a:p>
        </p:txBody>
      </p:sp>
      <p:sp>
        <p:nvSpPr>
          <p:cNvPr id="70659" name="Content Placeholder 2"/>
          <p:cNvSpPr>
            <a:spLocks noGrp="1"/>
          </p:cNvSpPr>
          <p:nvPr>
            <p:ph idx="1"/>
          </p:nvPr>
        </p:nvSpPr>
        <p:spPr>
          <a:xfrm>
            <a:off x="609599" y="1713168"/>
            <a:ext cx="11443855" cy="4896248"/>
          </a:xfrm>
        </p:spPr>
        <p:txBody>
          <a:bodyPr/>
          <a:lstStyle/>
          <a:p>
            <a:r>
              <a:rPr lang="en-US" altLang="en-US" sz="3200" dirty="0"/>
              <a:t>Thus, it appears that if we want to accomplish our two goals . . .</a:t>
            </a:r>
          </a:p>
          <a:p>
            <a:pPr lvl="1"/>
            <a:r>
              <a:rPr lang="en-US" altLang="en-US" sz="2800" dirty="0"/>
              <a:t>Policy of decreasing drug demand will be better than trying to decrease drug supply.</a:t>
            </a:r>
          </a:p>
          <a:p>
            <a:pPr lvl="1"/>
            <a:r>
              <a:rPr lang="en-US" altLang="en-US" sz="2800" dirty="0"/>
              <a:t>Better to use resources on education and offering legal substitutes rather than increasing penalties and police enforcement.</a:t>
            </a:r>
          </a:p>
        </p:txBody>
      </p:sp>
    </p:spTree>
    <p:extLst>
      <p:ext uri="{BB962C8B-B14F-4D97-AF65-F5344CB8AC3E}">
        <p14:creationId xmlns:p14="http://schemas.microsoft.com/office/powerpoint/2010/main" val="13304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Effect transition="in" filter="barn(inVertical)">
                                      <p:cBhvr>
                                        <p:cTn id="7" dur="500"/>
                                        <p:tgtEl>
                                          <p:spTgt spid="7065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0659">
                                            <p:txEl>
                                              <p:pRg st="2" end="2"/>
                                            </p:txEl>
                                          </p:spTgt>
                                        </p:tgtEl>
                                        <p:attrNameLst>
                                          <p:attrName>style.visibility</p:attrName>
                                        </p:attrNameLst>
                                      </p:cBhvr>
                                      <p:to>
                                        <p:strVal val="visible"/>
                                      </p:to>
                                    </p:set>
                                    <p:animEffect transition="in" filter="barn(inVertical)">
                                      <p:cBhvr>
                                        <p:cTn id="10" dur="500"/>
                                        <p:tgtEl>
                                          <p:spTgt spid="70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1981200" y="47"/>
            <a:ext cx="8229600" cy="1527175"/>
          </a:xfrm>
        </p:spPr>
        <p:txBody>
          <a:bodyPr/>
          <a:lstStyle/>
          <a:p>
            <a:r>
              <a:rPr lang="en-US" altLang="en-US" dirty="0">
                <a:latin typeface="Cambria"/>
              </a:rPr>
              <a:t>Conclusion</a:t>
            </a:r>
          </a:p>
        </p:txBody>
      </p:sp>
      <p:sp>
        <p:nvSpPr>
          <p:cNvPr id="134146" name="Content Placeholder 2"/>
          <p:cNvSpPr>
            <a:spLocks noGrp="1"/>
          </p:cNvSpPr>
          <p:nvPr>
            <p:ph idx="1"/>
          </p:nvPr>
        </p:nvSpPr>
        <p:spPr>
          <a:xfrm>
            <a:off x="1981200" y="1712913"/>
            <a:ext cx="8229600" cy="4895850"/>
          </a:xfrm>
        </p:spPr>
        <p:txBody>
          <a:bodyPr/>
          <a:lstStyle/>
          <a:p>
            <a:pPr eaLnBrk="1" hangingPunct="1"/>
            <a:r>
              <a:rPr lang="en-US" altLang="en-US" sz="3200" dirty="0"/>
              <a:t>Elasticity is a measure of sensitivity (responsiveness) between two variables.</a:t>
            </a:r>
          </a:p>
          <a:p>
            <a:pPr eaLnBrk="1" hangingPunct="1"/>
            <a:r>
              <a:rPr lang="en-US" altLang="en-US" sz="3200" dirty="0"/>
              <a:t>The ability to determine whether demand and supply are elastic or inelastic allows economists to calculate the effects of personal, business, and policy decisions.</a:t>
            </a:r>
          </a:p>
          <a:p>
            <a:pPr eaLnBrk="1" hangingPunct="1"/>
            <a:r>
              <a:rPr lang="en-US" altLang="en-US" sz="3200" dirty="0"/>
              <a:t>Understanding elasticity helps our economic model say much more about the world.</a:t>
            </a:r>
          </a:p>
        </p:txBody>
      </p:sp>
    </p:spTree>
    <p:extLst>
      <p:ext uri="{BB962C8B-B14F-4D97-AF65-F5344CB8AC3E}">
        <p14:creationId xmlns:p14="http://schemas.microsoft.com/office/powerpoint/2010/main" val="401104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1981200" y="47"/>
            <a:ext cx="8229600" cy="1527175"/>
          </a:xfrm>
        </p:spPr>
        <p:txBody>
          <a:bodyPr/>
          <a:lstStyle/>
          <a:p>
            <a:r>
              <a:rPr lang="en-US" altLang="en-US" dirty="0">
                <a:latin typeface="Cambria"/>
              </a:rPr>
              <a:t>Summary</a:t>
            </a:r>
          </a:p>
        </p:txBody>
      </p:sp>
      <p:sp>
        <p:nvSpPr>
          <p:cNvPr id="136194" name="Content Placeholder 2"/>
          <p:cNvSpPr>
            <a:spLocks noGrp="1"/>
          </p:cNvSpPr>
          <p:nvPr>
            <p:ph idx="1"/>
          </p:nvPr>
        </p:nvSpPr>
        <p:spPr>
          <a:xfrm>
            <a:off x="1981200" y="1712913"/>
            <a:ext cx="8229600" cy="3255962"/>
          </a:xfrm>
        </p:spPr>
        <p:txBody>
          <a:bodyPr/>
          <a:lstStyle/>
          <a:p>
            <a:pPr eaLnBrk="1" hangingPunct="1"/>
            <a:r>
              <a:rPr lang="en-US" altLang="en-US" sz="2800" dirty="0"/>
              <a:t>The price elasticity of demand</a:t>
            </a:r>
          </a:p>
          <a:p>
            <a:pPr lvl="1" eaLnBrk="1" hangingPunct="1"/>
            <a:r>
              <a:rPr lang="en-US" altLang="en-US" sz="2400" dirty="0"/>
              <a:t>A measure of the responsiveness of quantity demanded to a change in price.</a:t>
            </a:r>
          </a:p>
          <a:p>
            <a:pPr eaLnBrk="1" hangingPunct="1"/>
            <a:r>
              <a:rPr lang="en-US" altLang="en-US" sz="2800" dirty="0"/>
              <a:t>Demand will generally be more elastic if:</a:t>
            </a:r>
          </a:p>
          <a:p>
            <a:pPr lvl="1" eaLnBrk="1" hangingPunct="1"/>
            <a:r>
              <a:rPr lang="en-US" altLang="en-US" sz="2400" dirty="0"/>
              <a:t>There are many substitutes available.</a:t>
            </a:r>
          </a:p>
          <a:p>
            <a:pPr lvl="1" eaLnBrk="1" hangingPunct="1"/>
            <a:r>
              <a:rPr lang="en-US" altLang="en-US" sz="2400" dirty="0"/>
              <a:t>The item comprises a large share of your budget.</a:t>
            </a:r>
          </a:p>
          <a:p>
            <a:pPr lvl="1" eaLnBrk="1" hangingPunct="1"/>
            <a:r>
              <a:rPr lang="en-US" altLang="en-US" sz="2400" dirty="0"/>
              <a:t>You have plenty of time to make a decision.</a:t>
            </a:r>
          </a:p>
        </p:txBody>
      </p:sp>
      <p:graphicFrame>
        <p:nvGraphicFramePr>
          <p:cNvPr id="136195" name="Object 1"/>
          <p:cNvGraphicFramePr>
            <a:graphicFrameLocks noChangeAspect="1"/>
          </p:cNvGraphicFramePr>
          <p:nvPr>
            <p:extLst>
              <p:ext uri="{D42A27DB-BD31-4B8C-83A1-F6EECF244321}">
                <p14:modId xmlns:p14="http://schemas.microsoft.com/office/powerpoint/2010/main" val="3943063441"/>
              </p:ext>
            </p:extLst>
          </p:nvPr>
        </p:nvGraphicFramePr>
        <p:xfrm>
          <a:off x="4124325" y="4843463"/>
          <a:ext cx="3459163" cy="1784350"/>
        </p:xfrm>
        <a:graphic>
          <a:graphicData uri="http://schemas.openxmlformats.org/presentationml/2006/ole">
            <mc:AlternateContent xmlns:mc="http://schemas.openxmlformats.org/markup-compatibility/2006">
              <mc:Choice xmlns:v="urn:schemas-microsoft-com:vml" Requires="v">
                <p:oleObj spid="_x0000_s31887" name="Equation" r:id="rId4" imgW="812800" imgH="419100" progId="Equation.DSMT4">
                  <p:embed/>
                </p:oleObj>
              </mc:Choice>
              <mc:Fallback>
                <p:oleObj name="Equation" r:id="rId4" imgW="812800" imgH="419100" progId="Equation.DSMT4">
                  <p:embed/>
                  <p:pic>
                    <p:nvPicPr>
                      <p:cNvPr id="0" name=""/>
                      <p:cNvPicPr>
                        <a:picLocks noChangeAspect="1" noChangeArrowheads="1"/>
                      </p:cNvPicPr>
                      <p:nvPr/>
                    </p:nvPicPr>
                    <p:blipFill>
                      <a:blip r:embed="rId5"/>
                      <a:srcRect/>
                      <a:stretch>
                        <a:fillRect/>
                      </a:stretch>
                    </p:blipFill>
                    <p:spPr bwMode="auto">
                      <a:xfrm>
                        <a:off x="4124325" y="4843463"/>
                        <a:ext cx="3459163" cy="1784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836303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1981200" y="47"/>
            <a:ext cx="8229600" cy="1527175"/>
          </a:xfrm>
        </p:spPr>
        <p:txBody>
          <a:bodyPr/>
          <a:lstStyle/>
          <a:p>
            <a:r>
              <a:rPr lang="en-US" altLang="en-US" dirty="0">
                <a:latin typeface="Cambria"/>
              </a:rPr>
              <a:t>Summary</a:t>
            </a:r>
          </a:p>
        </p:txBody>
      </p:sp>
      <p:sp>
        <p:nvSpPr>
          <p:cNvPr id="138242" name="Content Placeholder 2"/>
          <p:cNvSpPr>
            <a:spLocks noGrp="1"/>
          </p:cNvSpPr>
          <p:nvPr>
            <p:ph idx="1"/>
          </p:nvPr>
        </p:nvSpPr>
        <p:spPr>
          <a:xfrm>
            <a:off x="1981200" y="1712913"/>
            <a:ext cx="8229600" cy="4895850"/>
          </a:xfrm>
        </p:spPr>
        <p:txBody>
          <a:bodyPr/>
          <a:lstStyle/>
          <a:p>
            <a:r>
              <a:rPr lang="en-US" altLang="en-US" sz="3200" dirty="0"/>
              <a:t>Elasticity and slope are not the same.</a:t>
            </a:r>
          </a:p>
          <a:p>
            <a:r>
              <a:rPr lang="en-US" altLang="en-US" sz="3200" dirty="0"/>
              <a:t>Total revenue can be calculated by taking the price of the good and multiplying it by the quantity sold.</a:t>
            </a:r>
          </a:p>
          <a:p>
            <a:r>
              <a:rPr lang="en-US" altLang="en-US" sz="3200" dirty="0"/>
              <a:t>If demand is inelastic</a:t>
            </a:r>
          </a:p>
          <a:p>
            <a:pPr lvl="1"/>
            <a:r>
              <a:rPr lang="en-US" altLang="en-US" sz="2800" dirty="0"/>
              <a:t>Total revenue will rise as the price rises.</a:t>
            </a:r>
          </a:p>
          <a:p>
            <a:r>
              <a:rPr lang="en-US" altLang="en-US" sz="3200" dirty="0"/>
              <a:t>If demand is elastic</a:t>
            </a:r>
          </a:p>
          <a:p>
            <a:pPr lvl="1"/>
            <a:r>
              <a:rPr lang="en-US" altLang="en-US" sz="2800" dirty="0"/>
              <a:t>Total revenue will rise as the price falls.</a:t>
            </a:r>
          </a:p>
        </p:txBody>
      </p:sp>
    </p:spTree>
    <p:extLst>
      <p:ext uri="{BB962C8B-B14F-4D97-AF65-F5344CB8AC3E}">
        <p14:creationId xmlns:p14="http://schemas.microsoft.com/office/powerpoint/2010/main" val="2895217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1981200" y="47"/>
            <a:ext cx="8229600" cy="1527175"/>
          </a:xfrm>
        </p:spPr>
        <p:txBody>
          <a:bodyPr/>
          <a:lstStyle/>
          <a:p>
            <a:r>
              <a:rPr lang="en-US" altLang="en-US" dirty="0">
                <a:latin typeface="Cambria"/>
              </a:rPr>
              <a:t>Summary</a:t>
            </a:r>
          </a:p>
        </p:txBody>
      </p:sp>
      <p:sp>
        <p:nvSpPr>
          <p:cNvPr id="140290" name="Content Placeholder 2"/>
          <p:cNvSpPr>
            <a:spLocks noGrp="1"/>
          </p:cNvSpPr>
          <p:nvPr>
            <p:ph idx="1"/>
          </p:nvPr>
        </p:nvSpPr>
        <p:spPr>
          <a:xfrm>
            <a:off x="1981200" y="1712913"/>
            <a:ext cx="8229600" cy="3230562"/>
          </a:xfrm>
        </p:spPr>
        <p:txBody>
          <a:bodyPr/>
          <a:lstStyle/>
          <a:p>
            <a:r>
              <a:rPr lang="en-US" altLang="en-US" sz="2800" dirty="0"/>
              <a:t>The price elasticity of supply</a:t>
            </a:r>
          </a:p>
          <a:p>
            <a:pPr lvl="1"/>
            <a:r>
              <a:rPr lang="en-US" altLang="en-US" sz="2400" dirty="0"/>
              <a:t>A measure of the responsiveness of the quantity supplied to a change in price.</a:t>
            </a:r>
          </a:p>
          <a:p>
            <a:r>
              <a:rPr lang="en-US" altLang="en-US" sz="2800" dirty="0"/>
              <a:t>Supply will generally be more elastic if producers have:</a:t>
            </a:r>
          </a:p>
          <a:p>
            <a:pPr lvl="1"/>
            <a:r>
              <a:rPr lang="en-US" altLang="en-US" sz="2400" dirty="0"/>
              <a:t>Flexibility in the production process.</a:t>
            </a:r>
          </a:p>
          <a:p>
            <a:pPr lvl="1"/>
            <a:r>
              <a:rPr lang="en-US" altLang="en-US" sz="2400" dirty="0"/>
              <a:t>Ample time to adjust production.</a:t>
            </a:r>
          </a:p>
        </p:txBody>
      </p:sp>
      <p:graphicFrame>
        <p:nvGraphicFramePr>
          <p:cNvPr id="140291" name="Object 1"/>
          <p:cNvGraphicFramePr>
            <a:graphicFrameLocks noChangeAspect="1"/>
          </p:cNvGraphicFramePr>
          <p:nvPr/>
        </p:nvGraphicFramePr>
        <p:xfrm>
          <a:off x="4572000" y="5027660"/>
          <a:ext cx="2590800" cy="1296987"/>
        </p:xfrm>
        <a:graphic>
          <a:graphicData uri="http://schemas.openxmlformats.org/presentationml/2006/ole">
            <mc:AlternateContent xmlns:mc="http://schemas.openxmlformats.org/markup-compatibility/2006">
              <mc:Choice xmlns:v="urn:schemas-microsoft-com:vml" Requires="v">
                <p:oleObj spid="_x0000_s32910" name="Equation" r:id="rId4" imgW="787058" imgH="393529" progId="Equation.3">
                  <p:embed/>
                </p:oleObj>
              </mc:Choice>
              <mc:Fallback>
                <p:oleObj name="Equation" r:id="rId4" imgW="787058"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027660"/>
                        <a:ext cx="2590800" cy="1296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499251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720064" y="47"/>
            <a:ext cx="11193729" cy="1527175"/>
          </a:xfrm>
        </p:spPr>
        <p:txBody>
          <a:bodyPr/>
          <a:lstStyle/>
          <a:p>
            <a:r>
              <a:rPr lang="en-US" altLang="en-US" dirty="0">
                <a:latin typeface="Cambria"/>
              </a:rPr>
              <a:t>The Price Elasticity of Demand Formula</a:t>
            </a:r>
          </a:p>
        </p:txBody>
      </p:sp>
      <p:sp>
        <p:nvSpPr>
          <p:cNvPr id="5" name="Content Placeholder 2"/>
          <p:cNvSpPr>
            <a:spLocks noGrp="1"/>
          </p:cNvSpPr>
          <p:nvPr>
            <p:ph idx="1"/>
          </p:nvPr>
        </p:nvSpPr>
        <p:spPr>
          <a:xfrm>
            <a:off x="4608923" y="5850487"/>
            <a:ext cx="2844800" cy="685800"/>
          </a:xfrm>
        </p:spPr>
        <p:txBody>
          <a:bodyPr/>
          <a:lstStyle/>
          <a:p>
            <a:pPr eaLnBrk="1" hangingPunct="1">
              <a:buFont typeface="Arial" panose="020B0604020202020204" pitchFamily="34" charset="0"/>
              <a:buNone/>
            </a:pPr>
            <a:r>
              <a:rPr lang="en-US" altLang="en-US" b="1" dirty="0">
                <a:solidFill>
                  <a:srgbClr val="000000"/>
                </a:solidFill>
              </a:rPr>
              <a:t>∆</a:t>
            </a:r>
            <a:r>
              <a:rPr lang="en-US" altLang="en-US" b="1" dirty="0"/>
              <a:t> </a:t>
            </a:r>
            <a:r>
              <a:rPr lang="en-US" altLang="en-US" dirty="0"/>
              <a:t>= change</a:t>
            </a:r>
          </a:p>
        </p:txBody>
      </p:sp>
      <p:graphicFrame>
        <p:nvGraphicFramePr>
          <p:cNvPr id="6" name="Object 4"/>
          <p:cNvGraphicFramePr>
            <a:graphicFrameLocks noChangeAspect="1"/>
          </p:cNvGraphicFramePr>
          <p:nvPr>
            <p:extLst>
              <p:ext uri="{D42A27DB-BD31-4B8C-83A1-F6EECF244321}">
                <p14:modId xmlns:p14="http://schemas.microsoft.com/office/powerpoint/2010/main" val="1576742078"/>
              </p:ext>
            </p:extLst>
          </p:nvPr>
        </p:nvGraphicFramePr>
        <p:xfrm>
          <a:off x="4043363" y="3236913"/>
          <a:ext cx="3971925" cy="1784350"/>
        </p:xfrm>
        <a:graphic>
          <a:graphicData uri="http://schemas.openxmlformats.org/presentationml/2006/ole">
            <mc:AlternateContent xmlns:mc="http://schemas.openxmlformats.org/markup-compatibility/2006">
              <mc:Choice xmlns:v="urn:schemas-microsoft-com:vml" Requires="v">
                <p:oleObj spid="_x0000_s19703" name="Equation" r:id="rId4" imgW="812800" imgH="419100" progId="Equation.DSMT4">
                  <p:embed/>
                </p:oleObj>
              </mc:Choice>
              <mc:Fallback>
                <p:oleObj name="Equation" r:id="rId4" imgW="812800" imgH="419100" progId="Equation.DSMT4">
                  <p:embed/>
                  <p:pic>
                    <p:nvPicPr>
                      <p:cNvPr id="0" name=""/>
                      <p:cNvPicPr>
                        <a:picLocks noChangeAspect="1" noChangeArrowheads="1"/>
                      </p:cNvPicPr>
                      <p:nvPr/>
                    </p:nvPicPr>
                    <p:blipFill>
                      <a:blip r:embed="rId5"/>
                      <a:srcRect/>
                      <a:stretch>
                        <a:fillRect/>
                      </a:stretch>
                    </p:blipFill>
                    <p:spPr bwMode="auto">
                      <a:xfrm>
                        <a:off x="4043363" y="3236913"/>
                        <a:ext cx="3971925" cy="178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1418989821"/>
              </p:ext>
            </p:extLst>
          </p:nvPr>
        </p:nvGraphicFramePr>
        <p:xfrm>
          <a:off x="423863" y="1852613"/>
          <a:ext cx="11542712" cy="946150"/>
        </p:xfrm>
        <a:graphic>
          <a:graphicData uri="http://schemas.openxmlformats.org/presentationml/2006/ole">
            <mc:AlternateContent xmlns:mc="http://schemas.openxmlformats.org/markup-compatibility/2006">
              <mc:Choice xmlns:v="urn:schemas-microsoft-com:vml" Requires="v">
                <p:oleObj spid="_x0000_s19704" name="Equation" r:id="rId6" imgW="4991100" imgH="444500" progId="Equation.3">
                  <p:embed/>
                </p:oleObj>
              </mc:Choice>
              <mc:Fallback>
                <p:oleObj name="Equation" r:id="rId6" imgW="4991100" imgH="444500" progId="Equation.3">
                  <p:embed/>
                  <p:pic>
                    <p:nvPicPr>
                      <p:cNvPr id="0" name=""/>
                      <p:cNvPicPr>
                        <a:picLocks noChangeAspect="1" noChangeArrowheads="1"/>
                      </p:cNvPicPr>
                      <p:nvPr/>
                    </p:nvPicPr>
                    <p:blipFill>
                      <a:blip r:embed="rId7"/>
                      <a:srcRect/>
                      <a:stretch>
                        <a:fillRect/>
                      </a:stretch>
                    </p:blipFill>
                    <p:spPr bwMode="auto">
                      <a:xfrm>
                        <a:off x="423863" y="1852613"/>
                        <a:ext cx="11542712" cy="9461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7099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1828801" y="0"/>
            <a:ext cx="8229600" cy="1527175"/>
          </a:xfrm>
        </p:spPr>
        <p:txBody>
          <a:bodyPr/>
          <a:lstStyle/>
          <a:p>
            <a:r>
              <a:rPr lang="en-US" altLang="en-US" dirty="0">
                <a:latin typeface="Cambria"/>
              </a:rPr>
              <a:t>Summary</a:t>
            </a:r>
          </a:p>
        </p:txBody>
      </p:sp>
      <p:sp>
        <p:nvSpPr>
          <p:cNvPr id="142338" name="Content Placeholder 2"/>
          <p:cNvSpPr>
            <a:spLocks noGrp="1"/>
          </p:cNvSpPr>
          <p:nvPr>
            <p:ph idx="1"/>
          </p:nvPr>
        </p:nvSpPr>
        <p:spPr>
          <a:xfrm>
            <a:off x="1828801" y="1581157"/>
            <a:ext cx="8626475" cy="5084763"/>
          </a:xfrm>
        </p:spPr>
        <p:txBody>
          <a:bodyPr/>
          <a:lstStyle/>
          <a:p>
            <a:r>
              <a:rPr lang="en-US" altLang="en-US" sz="2800" dirty="0"/>
              <a:t>The income elasticity of demand:</a:t>
            </a:r>
            <a:endParaRPr lang="en-US" altLang="en-US" sz="2800" b="1" i="1" dirty="0"/>
          </a:p>
          <a:p>
            <a:pPr lvl="1"/>
            <a:r>
              <a:rPr lang="en-US" altLang="en-US" sz="2400" dirty="0"/>
              <a:t>The change in the quantity purchased divided by the change in personal income.</a:t>
            </a:r>
          </a:p>
          <a:p>
            <a:pPr lvl="1"/>
            <a:r>
              <a:rPr lang="en-US" altLang="en-US" sz="2400" dirty="0"/>
              <a:t>Normal goods have a positive income elasticity.</a:t>
            </a:r>
          </a:p>
          <a:p>
            <a:pPr lvl="1"/>
            <a:r>
              <a:rPr lang="en-US" altLang="en-US" sz="2400" dirty="0"/>
              <a:t>Inferior goods have a negative income elasticity.</a:t>
            </a:r>
          </a:p>
          <a:p>
            <a:r>
              <a:rPr lang="en-US" altLang="en-US" sz="2800" dirty="0"/>
              <a:t>The cross-price elasticity of demand:</a:t>
            </a:r>
          </a:p>
          <a:p>
            <a:pPr lvl="1"/>
            <a:r>
              <a:rPr lang="en-US" altLang="en-US" sz="2400" dirty="0"/>
              <a:t>Responsiveness of the quantity demanded of one good to a change in the price of </a:t>
            </a:r>
            <a:r>
              <a:rPr lang="en-US" altLang="en-US" sz="2400" i="1" dirty="0"/>
              <a:t>another</a:t>
            </a:r>
            <a:r>
              <a:rPr lang="en-US" altLang="en-US" sz="2400" dirty="0"/>
              <a:t> good.</a:t>
            </a:r>
          </a:p>
          <a:p>
            <a:pPr lvl="1"/>
            <a:r>
              <a:rPr lang="en-US" altLang="en-US" sz="2400" dirty="0"/>
              <a:t>Positive values for the cross-price elasticity mean that two goods are substitutes.</a:t>
            </a:r>
          </a:p>
          <a:p>
            <a:pPr lvl="1"/>
            <a:r>
              <a:rPr lang="en-US" altLang="en-US" sz="2400" dirty="0"/>
              <a:t>Negative values indicate that the two goods are complements.</a:t>
            </a:r>
          </a:p>
          <a:p>
            <a:endParaRPr lang="en-US" altLang="en-US" sz="2400" dirty="0"/>
          </a:p>
        </p:txBody>
      </p:sp>
    </p:spTree>
    <p:extLst>
      <p:ext uri="{BB962C8B-B14F-4D97-AF65-F5344CB8AC3E}">
        <p14:creationId xmlns:p14="http://schemas.microsoft.com/office/powerpoint/2010/main" val="1527656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a:xfrm>
            <a:off x="1797052" y="0"/>
            <a:ext cx="8229600" cy="1527175"/>
          </a:xfrm>
        </p:spPr>
        <p:txBody>
          <a:bodyPr/>
          <a:lstStyle/>
          <a:p>
            <a:r>
              <a:rPr lang="en-US" altLang="en-US" dirty="0">
                <a:latin typeface="Cambria"/>
              </a:rPr>
              <a:t>Practice What You Know</a:t>
            </a:r>
          </a:p>
        </p:txBody>
      </p:sp>
      <p:sp>
        <p:nvSpPr>
          <p:cNvPr id="53251" name="Content Placeholder 2"/>
          <p:cNvSpPr>
            <a:spLocks noGrp="1"/>
          </p:cNvSpPr>
          <p:nvPr>
            <p:ph idx="1"/>
          </p:nvPr>
        </p:nvSpPr>
        <p:spPr>
          <a:xfrm>
            <a:off x="1797052" y="1712913"/>
            <a:ext cx="8696325" cy="4895850"/>
          </a:xfrm>
        </p:spPr>
        <p:txBody>
          <a:bodyPr/>
          <a:lstStyle/>
          <a:p>
            <a:pPr marL="0" indent="0">
              <a:buNone/>
            </a:pPr>
            <a:r>
              <a:rPr lang="en-US" altLang="en-US" sz="3200" dirty="0"/>
              <a:t>Suppose that the price of candy bars increases by 100%. As a result of this, you decide to purchase 50% less candy bars. How would you describe your demand for candy bars?</a:t>
            </a:r>
          </a:p>
          <a:p>
            <a:pPr marL="971550" lvl="1" indent="-514350">
              <a:buFont typeface="Calibri" panose="020F0502020204030204" pitchFamily="34" charset="0"/>
              <a:buAutoNum type="alphaLcPeriod"/>
            </a:pPr>
            <a:r>
              <a:rPr lang="en-US" altLang="en-US" sz="2800" dirty="0"/>
              <a:t>Demand is elastic.</a:t>
            </a:r>
          </a:p>
          <a:p>
            <a:pPr marL="971550" lvl="1" indent="-514350">
              <a:buFont typeface="Calibri" panose="020F0502020204030204" pitchFamily="34" charset="0"/>
              <a:buAutoNum type="alphaLcPeriod"/>
            </a:pPr>
            <a:r>
              <a:rPr lang="en-US" altLang="en-US" sz="2800" dirty="0"/>
              <a:t>Demand is unit elastic.</a:t>
            </a:r>
          </a:p>
          <a:p>
            <a:pPr marL="971550" lvl="1" indent="-514350">
              <a:buFont typeface="Calibri" panose="020F0502020204030204" pitchFamily="34" charset="0"/>
              <a:buAutoNum type="alphaLcPeriod"/>
            </a:pPr>
            <a:r>
              <a:rPr lang="en-US" altLang="en-US" sz="2800" dirty="0"/>
              <a:t>Demand is inelastic.</a:t>
            </a:r>
          </a:p>
          <a:p>
            <a:pPr marL="971550" lvl="1" indent="-514350">
              <a:buFont typeface="Calibri" panose="020F0502020204030204" pitchFamily="34" charset="0"/>
              <a:buAutoNum type="alphaLcPeriod"/>
            </a:pPr>
            <a:r>
              <a:rPr lang="en-US" altLang="en-US" sz="2800" dirty="0"/>
              <a:t>Demand is perfectly inelastic.</a:t>
            </a:r>
          </a:p>
        </p:txBody>
      </p:sp>
    </p:spTree>
    <p:extLst>
      <p:ext uri="{BB962C8B-B14F-4D97-AF65-F5344CB8AC3E}">
        <p14:creationId xmlns:p14="http://schemas.microsoft.com/office/powerpoint/2010/main" val="1898617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a:xfrm>
            <a:off x="1797052" y="0"/>
            <a:ext cx="8229600" cy="1527175"/>
          </a:xfrm>
        </p:spPr>
        <p:txBody>
          <a:bodyPr/>
          <a:lstStyle/>
          <a:p>
            <a:r>
              <a:rPr lang="en-US" altLang="en-US" dirty="0">
                <a:latin typeface="Cambria"/>
              </a:rPr>
              <a:t>Practice What You Know</a:t>
            </a:r>
          </a:p>
        </p:txBody>
      </p:sp>
      <p:sp>
        <p:nvSpPr>
          <p:cNvPr id="53251" name="Content Placeholder 2"/>
          <p:cNvSpPr>
            <a:spLocks noGrp="1"/>
          </p:cNvSpPr>
          <p:nvPr>
            <p:ph idx="1"/>
          </p:nvPr>
        </p:nvSpPr>
        <p:spPr>
          <a:xfrm>
            <a:off x="1797052" y="1712913"/>
            <a:ext cx="8696325" cy="4895850"/>
          </a:xfrm>
        </p:spPr>
        <p:txBody>
          <a:bodyPr/>
          <a:lstStyle/>
          <a:p>
            <a:pPr marL="0" indent="0">
              <a:buNone/>
            </a:pPr>
            <a:r>
              <a:rPr lang="en-US" altLang="en-US" sz="3200" dirty="0"/>
              <a:t>Suppose that Doug receives a pay increase at work, and his income increases by 20%. As a result, Doug decides to buy 12% less ground beef. For Doug, ground beef is a(n) ________.</a:t>
            </a:r>
          </a:p>
          <a:p>
            <a:pPr marL="971550" lvl="1" indent="-514350">
              <a:buFont typeface="Calibri" panose="020F0502020204030204" pitchFamily="34" charset="0"/>
              <a:buAutoNum type="alphaLcPeriod"/>
            </a:pPr>
            <a:r>
              <a:rPr lang="en-US" altLang="en-US" sz="2800" dirty="0"/>
              <a:t>luxury good</a:t>
            </a:r>
          </a:p>
          <a:p>
            <a:pPr marL="971550" lvl="1" indent="-514350">
              <a:buFont typeface="Calibri" panose="020F0502020204030204" pitchFamily="34" charset="0"/>
              <a:buAutoNum type="alphaLcPeriod"/>
            </a:pPr>
            <a:r>
              <a:rPr lang="en-US" altLang="en-US" sz="2800" dirty="0"/>
              <a:t>necessity good</a:t>
            </a:r>
          </a:p>
          <a:p>
            <a:pPr marL="971550" lvl="1" indent="-514350">
              <a:buFont typeface="Calibri" panose="020F0502020204030204" pitchFamily="34" charset="0"/>
              <a:buAutoNum type="alphaLcPeriod"/>
            </a:pPr>
            <a:r>
              <a:rPr lang="en-US" altLang="en-US" sz="2800" dirty="0"/>
              <a:t>normal good</a:t>
            </a:r>
          </a:p>
          <a:p>
            <a:pPr marL="971550" lvl="1" indent="-514350">
              <a:buFont typeface="Calibri" panose="020F0502020204030204" pitchFamily="34" charset="0"/>
              <a:buAutoNum type="alphaLcPeriod"/>
            </a:pPr>
            <a:r>
              <a:rPr lang="en-US" altLang="en-US" sz="2800" dirty="0"/>
              <a:t>inferior good</a:t>
            </a:r>
          </a:p>
        </p:txBody>
      </p:sp>
    </p:spTree>
    <p:extLst>
      <p:ext uri="{BB962C8B-B14F-4D97-AF65-F5344CB8AC3E}">
        <p14:creationId xmlns:p14="http://schemas.microsoft.com/office/powerpoint/2010/main" val="156660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a:xfrm>
            <a:off x="1797052" y="0"/>
            <a:ext cx="8229600" cy="1527175"/>
          </a:xfrm>
        </p:spPr>
        <p:txBody>
          <a:bodyPr/>
          <a:lstStyle/>
          <a:p>
            <a:r>
              <a:rPr lang="en-US" altLang="en-US" dirty="0">
                <a:latin typeface="Cambria"/>
              </a:rPr>
              <a:t>Practice What You Know</a:t>
            </a:r>
          </a:p>
        </p:txBody>
      </p:sp>
      <p:sp>
        <p:nvSpPr>
          <p:cNvPr id="53251" name="Content Placeholder 2"/>
          <p:cNvSpPr>
            <a:spLocks noGrp="1"/>
          </p:cNvSpPr>
          <p:nvPr>
            <p:ph idx="1"/>
          </p:nvPr>
        </p:nvSpPr>
        <p:spPr>
          <a:xfrm>
            <a:off x="1797052" y="1712913"/>
            <a:ext cx="8696325" cy="4895850"/>
          </a:xfrm>
        </p:spPr>
        <p:txBody>
          <a:bodyPr/>
          <a:lstStyle/>
          <a:p>
            <a:pPr marL="0" indent="0">
              <a:buNone/>
            </a:pPr>
            <a:r>
              <a:rPr lang="en-US" altLang="en-US" sz="2800" dirty="0"/>
              <a:t>Economists have studied that when the price of chicken increases, people purchase less rice. With these two goods, which of the following is true?</a:t>
            </a:r>
            <a:br>
              <a:rPr lang="en-US" altLang="en-US" sz="2800" dirty="0"/>
            </a:br>
            <a:r>
              <a:rPr lang="en-US" altLang="en-US" sz="2800" dirty="0"/>
              <a:t>(E</a:t>
            </a:r>
            <a:r>
              <a:rPr lang="en-US" altLang="en-US" sz="2800" baseline="-25000" dirty="0"/>
              <a:t>C</a:t>
            </a:r>
            <a:r>
              <a:rPr lang="en-US" altLang="en-US" sz="2800" dirty="0"/>
              <a:t> = Cross-price elasticity)</a:t>
            </a:r>
          </a:p>
          <a:p>
            <a:pPr marL="971550" lvl="1" indent="-514350">
              <a:buFont typeface="Calibri" panose="020F0502020204030204" pitchFamily="34" charset="0"/>
              <a:buAutoNum type="alphaLcPeriod"/>
            </a:pPr>
            <a:r>
              <a:rPr lang="en-US" altLang="en-US" sz="2800" dirty="0"/>
              <a:t>E</a:t>
            </a:r>
            <a:r>
              <a:rPr lang="en-US" altLang="en-US" sz="2800" baseline="-25000" dirty="0"/>
              <a:t>C</a:t>
            </a:r>
            <a:r>
              <a:rPr lang="en-US" altLang="en-US" sz="2800" dirty="0"/>
              <a:t> &lt; 0, chicken and rice are complements.</a:t>
            </a:r>
          </a:p>
          <a:p>
            <a:pPr marL="971550" lvl="1" indent="-514350">
              <a:buFont typeface="Calibri" panose="020F0502020204030204" pitchFamily="34" charset="0"/>
              <a:buAutoNum type="alphaLcPeriod"/>
            </a:pPr>
            <a:r>
              <a:rPr lang="en-US" altLang="en-US" sz="2800" dirty="0"/>
              <a:t>E</a:t>
            </a:r>
            <a:r>
              <a:rPr lang="en-US" altLang="en-US" sz="2800" baseline="-25000" dirty="0"/>
              <a:t>C</a:t>
            </a:r>
            <a:r>
              <a:rPr lang="en-US" altLang="en-US" sz="2800" dirty="0"/>
              <a:t> &gt; 0, chicken and rice are complements.</a:t>
            </a:r>
          </a:p>
          <a:p>
            <a:pPr marL="971550" lvl="1" indent="-514350">
              <a:buFont typeface="Calibri" panose="020F0502020204030204" pitchFamily="34" charset="0"/>
              <a:buAutoNum type="alphaLcPeriod"/>
            </a:pPr>
            <a:r>
              <a:rPr lang="en-US" altLang="en-US" sz="2800" dirty="0"/>
              <a:t>E</a:t>
            </a:r>
            <a:r>
              <a:rPr lang="en-US" altLang="en-US" sz="2800" baseline="-25000" dirty="0"/>
              <a:t>C</a:t>
            </a:r>
            <a:r>
              <a:rPr lang="en-US" altLang="en-US" sz="2800" dirty="0"/>
              <a:t> &lt; 0, chicken and rice are substitutes.</a:t>
            </a:r>
          </a:p>
          <a:p>
            <a:pPr marL="971550" lvl="1" indent="-514350">
              <a:buFont typeface="Calibri" panose="020F0502020204030204" pitchFamily="34" charset="0"/>
              <a:buAutoNum type="alphaLcPeriod"/>
            </a:pPr>
            <a:r>
              <a:rPr lang="en-US" altLang="en-US" sz="2800" dirty="0"/>
              <a:t>E</a:t>
            </a:r>
            <a:r>
              <a:rPr lang="en-US" altLang="en-US" sz="2800" baseline="-25000" dirty="0"/>
              <a:t>C</a:t>
            </a:r>
            <a:r>
              <a:rPr lang="en-US" altLang="en-US" sz="2800" dirty="0"/>
              <a:t> &gt; 0, chicken and rice are substitutes.</a:t>
            </a:r>
          </a:p>
        </p:txBody>
      </p:sp>
    </p:spTree>
    <p:extLst>
      <p:ext uri="{BB962C8B-B14F-4D97-AF65-F5344CB8AC3E}">
        <p14:creationId xmlns:p14="http://schemas.microsoft.com/office/powerpoint/2010/main" val="4012237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a:xfrm>
            <a:off x="1797052" y="0"/>
            <a:ext cx="8229600" cy="1527175"/>
          </a:xfrm>
        </p:spPr>
        <p:txBody>
          <a:bodyPr/>
          <a:lstStyle/>
          <a:p>
            <a:r>
              <a:rPr lang="en-US" altLang="en-US" dirty="0">
                <a:latin typeface="Cambria"/>
              </a:rPr>
              <a:t>Practice What You Know</a:t>
            </a:r>
          </a:p>
        </p:txBody>
      </p:sp>
      <p:sp>
        <p:nvSpPr>
          <p:cNvPr id="53251" name="Content Placeholder 2"/>
          <p:cNvSpPr>
            <a:spLocks noGrp="1"/>
          </p:cNvSpPr>
          <p:nvPr>
            <p:ph idx="1"/>
          </p:nvPr>
        </p:nvSpPr>
        <p:spPr>
          <a:xfrm>
            <a:off x="1797052" y="1712913"/>
            <a:ext cx="8696325" cy="4895850"/>
          </a:xfrm>
        </p:spPr>
        <p:txBody>
          <a:bodyPr/>
          <a:lstStyle/>
          <a:p>
            <a:pPr marL="0" indent="0">
              <a:buNone/>
            </a:pPr>
            <a:r>
              <a:rPr lang="en-US" altLang="en-US" sz="3200" dirty="0"/>
              <a:t>In terms of price elasticity of demand, which of the following goods do you think is the least elastic (most inelastic)?</a:t>
            </a:r>
          </a:p>
          <a:p>
            <a:pPr marL="971550" lvl="1" indent="-514350">
              <a:buFont typeface="Calibri" panose="020F0502020204030204" pitchFamily="34" charset="0"/>
              <a:buAutoNum type="alphaLcPeriod"/>
            </a:pPr>
            <a:r>
              <a:rPr lang="en-US" altLang="en-US" sz="2800" dirty="0"/>
              <a:t>New house</a:t>
            </a:r>
          </a:p>
          <a:p>
            <a:pPr marL="971550" lvl="1" indent="-514350">
              <a:buFont typeface="Calibri" panose="020F0502020204030204" pitchFamily="34" charset="0"/>
              <a:buAutoNum type="alphaLcPeriod"/>
            </a:pPr>
            <a:r>
              <a:rPr lang="en-US" altLang="en-US" sz="2800" dirty="0"/>
              <a:t>Electricity to power your home</a:t>
            </a:r>
          </a:p>
          <a:p>
            <a:pPr marL="971550" lvl="1" indent="-514350">
              <a:buFont typeface="Calibri" panose="020F0502020204030204" pitchFamily="34" charset="0"/>
              <a:buAutoNum type="alphaLcPeriod"/>
            </a:pPr>
            <a:r>
              <a:rPr lang="en-US" altLang="en-US" sz="2800" dirty="0"/>
              <a:t>A specific brand of breakfast cereal</a:t>
            </a:r>
          </a:p>
          <a:p>
            <a:pPr marL="971550" lvl="1" indent="-514350">
              <a:buFont typeface="Calibri" panose="020F0502020204030204" pitchFamily="34" charset="0"/>
              <a:buAutoNum type="alphaLcPeriod"/>
            </a:pPr>
            <a:r>
              <a:rPr lang="en-US" altLang="en-US" sz="2800" dirty="0"/>
              <a:t>New vehicle</a:t>
            </a:r>
          </a:p>
        </p:txBody>
      </p:sp>
    </p:spTree>
    <p:extLst>
      <p:ext uri="{BB962C8B-B14F-4D97-AF65-F5344CB8AC3E}">
        <p14:creationId xmlns:p14="http://schemas.microsoft.com/office/powerpoint/2010/main" val="1867452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1797052" y="0"/>
            <a:ext cx="8229600" cy="1527175"/>
          </a:xfrm>
        </p:spPr>
        <p:txBody>
          <a:bodyPr/>
          <a:lstStyle/>
          <a:p>
            <a:r>
              <a:rPr lang="en-US" altLang="en-US" dirty="0">
                <a:latin typeface="Cambria"/>
              </a:rPr>
              <a:t>Practice What You Know</a:t>
            </a:r>
          </a:p>
        </p:txBody>
      </p:sp>
      <p:sp>
        <p:nvSpPr>
          <p:cNvPr id="53251" name="Content Placeholder 2"/>
          <p:cNvSpPr>
            <a:spLocks noGrp="1"/>
          </p:cNvSpPr>
          <p:nvPr>
            <p:ph idx="1"/>
          </p:nvPr>
        </p:nvSpPr>
        <p:spPr>
          <a:xfrm>
            <a:off x="1797052" y="1712913"/>
            <a:ext cx="8696325" cy="4895850"/>
          </a:xfrm>
        </p:spPr>
        <p:txBody>
          <a:bodyPr/>
          <a:lstStyle/>
          <a:p>
            <a:pPr marL="0" indent="0">
              <a:buNone/>
            </a:pPr>
            <a:r>
              <a:rPr lang="en-US" altLang="en-US" sz="3200" dirty="0"/>
              <a:t>Suppose a firm is selling a product at a price on the inelastic portion of the demand line. This firm could increase revenue by doing what?</a:t>
            </a:r>
          </a:p>
          <a:p>
            <a:pPr marL="971550" lvl="1" indent="-514350">
              <a:buFont typeface="Calibri" panose="020F0502020204030204" pitchFamily="34" charset="0"/>
              <a:buAutoNum type="alphaLcPeriod"/>
            </a:pPr>
            <a:r>
              <a:rPr lang="en-US" altLang="en-US" sz="2800" dirty="0"/>
              <a:t>Lowering the price, selling more units</a:t>
            </a:r>
          </a:p>
          <a:p>
            <a:pPr marL="971550" lvl="1" indent="-514350">
              <a:buFont typeface="Calibri" panose="020F0502020204030204" pitchFamily="34" charset="0"/>
              <a:buAutoNum type="alphaLcPeriod"/>
            </a:pPr>
            <a:r>
              <a:rPr lang="en-US" altLang="en-US" sz="2800" dirty="0"/>
              <a:t>Lowering the price, selling less units</a:t>
            </a:r>
          </a:p>
          <a:p>
            <a:pPr marL="971550" lvl="1" indent="-514350">
              <a:buFont typeface="Calibri" panose="020F0502020204030204" pitchFamily="34" charset="0"/>
              <a:buAutoNum type="alphaLcPeriod"/>
            </a:pPr>
            <a:r>
              <a:rPr lang="en-US" altLang="en-US" sz="2800" dirty="0"/>
              <a:t>Increasing the price, selling more units</a:t>
            </a:r>
          </a:p>
          <a:p>
            <a:pPr marL="971550" lvl="1" indent="-514350">
              <a:buFont typeface="Calibri" panose="020F0502020204030204" pitchFamily="34" charset="0"/>
              <a:buAutoNum type="alphaLcPeriod"/>
            </a:pPr>
            <a:r>
              <a:rPr lang="en-US" altLang="en-US" sz="2800" dirty="0"/>
              <a:t>Increasing the price, selling less units</a:t>
            </a:r>
          </a:p>
        </p:txBody>
      </p:sp>
    </p:spTree>
    <p:extLst>
      <p:ext uri="{BB962C8B-B14F-4D97-AF65-F5344CB8AC3E}">
        <p14:creationId xmlns:p14="http://schemas.microsoft.com/office/powerpoint/2010/main" val="2642034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134703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47"/>
            <a:ext cx="8229600" cy="1527175"/>
          </a:xfrm>
        </p:spPr>
        <p:txBody>
          <a:bodyPr/>
          <a:lstStyle/>
          <a:p>
            <a:r>
              <a:rPr lang="en-US" altLang="en-US" dirty="0">
                <a:latin typeface="Cambria"/>
              </a:rPr>
              <a:t>Example</a:t>
            </a:r>
          </a:p>
        </p:txBody>
      </p:sp>
      <p:sp>
        <p:nvSpPr>
          <p:cNvPr id="31746" name="Content Placeholder 2"/>
          <p:cNvSpPr>
            <a:spLocks noGrp="1"/>
          </p:cNvSpPr>
          <p:nvPr>
            <p:ph idx="1"/>
          </p:nvPr>
        </p:nvSpPr>
        <p:spPr>
          <a:xfrm>
            <a:off x="1981200" y="1712960"/>
            <a:ext cx="8229600" cy="1665287"/>
          </a:xfrm>
        </p:spPr>
        <p:txBody>
          <a:bodyPr/>
          <a:lstStyle/>
          <a:p>
            <a:pPr eaLnBrk="1" hangingPunct="1"/>
            <a:r>
              <a:rPr lang="en-US" altLang="en-US" sz="2800" dirty="0"/>
              <a:t>University parking pass prices increase by 50%.</a:t>
            </a:r>
          </a:p>
          <a:p>
            <a:pPr eaLnBrk="1" hangingPunct="1"/>
            <a:r>
              <a:rPr lang="en-US" altLang="en-US" sz="2800" dirty="0"/>
              <a:t>As a result, 25% less people demand a parking pass.</a:t>
            </a:r>
          </a:p>
        </p:txBody>
      </p:sp>
      <p:graphicFrame>
        <p:nvGraphicFramePr>
          <p:cNvPr id="4" name="Object 4"/>
          <p:cNvGraphicFramePr>
            <a:graphicFrameLocks noChangeAspect="1"/>
          </p:cNvGraphicFramePr>
          <p:nvPr/>
        </p:nvGraphicFramePr>
        <p:xfrm>
          <a:off x="5549901" y="4699000"/>
          <a:ext cx="4427539" cy="1676400"/>
        </p:xfrm>
        <a:graphic>
          <a:graphicData uri="http://schemas.openxmlformats.org/presentationml/2006/ole">
            <mc:AlternateContent xmlns:mc="http://schemas.openxmlformats.org/markup-compatibility/2006">
              <mc:Choice xmlns:v="urn:schemas-microsoft-com:vml" Requires="v">
                <p:oleObj spid="_x0000_s20754" name="Equation" r:id="rId4" imgW="1002865" imgH="393529" progId="Equation.3">
                  <p:embed/>
                </p:oleObj>
              </mc:Choice>
              <mc:Fallback>
                <p:oleObj name="Equation" r:id="rId4" imgW="1002865"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9901" y="4699000"/>
                        <a:ext cx="4427539" cy="1676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48" name="Object 7"/>
          <p:cNvGraphicFramePr>
            <a:graphicFrameLocks noChangeAspect="1"/>
          </p:cNvGraphicFramePr>
          <p:nvPr>
            <p:extLst>
              <p:ext uri="{D42A27DB-BD31-4B8C-83A1-F6EECF244321}">
                <p14:modId xmlns:p14="http://schemas.microsoft.com/office/powerpoint/2010/main" val="94735316"/>
              </p:ext>
            </p:extLst>
          </p:nvPr>
        </p:nvGraphicFramePr>
        <p:xfrm>
          <a:off x="1941513" y="4631931"/>
          <a:ext cx="3587750" cy="1784350"/>
        </p:xfrm>
        <a:graphic>
          <a:graphicData uri="http://schemas.openxmlformats.org/presentationml/2006/ole">
            <mc:AlternateContent xmlns:mc="http://schemas.openxmlformats.org/markup-compatibility/2006">
              <mc:Choice xmlns:v="urn:schemas-microsoft-com:vml" Requires="v">
                <p:oleObj spid="_x0000_s20755" name="Equation" r:id="rId6" imgW="812800" imgH="419100" progId="Equation.DSMT4">
                  <p:embed/>
                </p:oleObj>
              </mc:Choice>
              <mc:Fallback>
                <p:oleObj name="Equation" r:id="rId6" imgW="812800" imgH="419100" progId="Equation.DSMT4">
                  <p:embed/>
                  <p:pic>
                    <p:nvPicPr>
                      <p:cNvPr id="0" name=""/>
                      <p:cNvPicPr>
                        <a:picLocks noChangeAspect="1" noChangeArrowheads="1"/>
                      </p:cNvPicPr>
                      <p:nvPr/>
                    </p:nvPicPr>
                    <p:blipFill>
                      <a:blip r:embed="rId7"/>
                      <a:srcRect/>
                      <a:stretch>
                        <a:fillRect/>
                      </a:stretch>
                    </p:blipFill>
                    <p:spPr bwMode="auto">
                      <a:xfrm>
                        <a:off x="1941513" y="4631931"/>
                        <a:ext cx="3587750" cy="1784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8"/>
          <p:cNvGrpSpPr>
            <a:grpSpLocks/>
          </p:cNvGrpSpPr>
          <p:nvPr/>
        </p:nvGrpSpPr>
        <p:grpSpPr bwMode="auto">
          <a:xfrm>
            <a:off x="6540500" y="2794000"/>
            <a:ext cx="1295400" cy="1752600"/>
            <a:chOff x="457200" y="3429000"/>
            <a:chExt cx="1295400" cy="1752600"/>
          </a:xfrm>
        </p:grpSpPr>
        <p:grpSp>
          <p:nvGrpSpPr>
            <p:cNvPr id="31750" name="Group 10"/>
            <p:cNvGrpSpPr>
              <a:grpSpLocks/>
            </p:cNvGrpSpPr>
            <p:nvPr/>
          </p:nvGrpSpPr>
          <p:grpSpPr bwMode="auto">
            <a:xfrm>
              <a:off x="457200" y="3429000"/>
              <a:ext cx="1295400" cy="1295400"/>
              <a:chOff x="7086600" y="-39469"/>
              <a:chExt cx="1295400" cy="1295400"/>
            </a:xfrm>
          </p:grpSpPr>
          <p:cxnSp>
            <p:nvCxnSpPr>
              <p:cNvPr id="9" name="Straight Arrow Connector 8"/>
              <p:cNvCxnSpPr/>
              <p:nvPr/>
            </p:nvCxnSpPr>
            <p:spPr>
              <a:xfrm>
                <a:off x="7696200" y="-39469"/>
                <a:ext cx="0" cy="6096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1753" name="TextBox 8"/>
              <p:cNvSpPr txBox="1">
                <a:spLocks noChangeArrowheads="1"/>
              </p:cNvSpPr>
              <p:nvPr/>
            </p:nvSpPr>
            <p:spPr bwMode="auto">
              <a:xfrm>
                <a:off x="7086600" y="609600"/>
                <a:ext cx="1295400" cy="64633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latin typeface="Cambria"/>
                    <a:cs typeface="Cambria"/>
                  </a:rPr>
                  <a:t>Plug in numbers</a:t>
                </a:r>
              </a:p>
            </p:txBody>
          </p:sp>
        </p:grpSp>
        <p:cxnSp>
          <p:nvCxnSpPr>
            <p:cNvPr id="8" name="Straight Arrow Connector 7"/>
            <p:cNvCxnSpPr/>
            <p:nvPr/>
          </p:nvCxnSpPr>
          <p:spPr bwMode="auto">
            <a:xfrm>
              <a:off x="1066800" y="4724400"/>
              <a:ext cx="0" cy="4572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4148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81200" y="47"/>
            <a:ext cx="8229600" cy="1527175"/>
          </a:xfrm>
        </p:spPr>
        <p:txBody>
          <a:bodyPr/>
          <a:lstStyle/>
          <a:p>
            <a:r>
              <a:rPr lang="en-US" altLang="en-US" dirty="0">
                <a:latin typeface="Cambria"/>
              </a:rPr>
              <a:t>Price Elasticity of Demand</a:t>
            </a:r>
          </a:p>
        </p:txBody>
      </p:sp>
      <p:sp>
        <p:nvSpPr>
          <p:cNvPr id="28675" name="Content Placeholder 2"/>
          <p:cNvSpPr>
            <a:spLocks noGrp="1"/>
          </p:cNvSpPr>
          <p:nvPr>
            <p:ph idx="1"/>
          </p:nvPr>
        </p:nvSpPr>
        <p:spPr>
          <a:xfrm>
            <a:off x="1981200" y="1611313"/>
            <a:ext cx="8229600" cy="4895850"/>
          </a:xfrm>
        </p:spPr>
        <p:txBody>
          <a:bodyPr/>
          <a:lstStyle/>
          <a:p>
            <a:pPr eaLnBrk="1" hangingPunct="1"/>
            <a:r>
              <a:rPr lang="en-US" altLang="en-US" sz="3200" dirty="0"/>
              <a:t>Demand is </a:t>
            </a:r>
            <a:r>
              <a:rPr lang="en-US" altLang="en-US" sz="3200" u="sng" dirty="0"/>
              <a:t>elastic</a:t>
            </a:r>
            <a:r>
              <a:rPr lang="en-US" altLang="en-US" sz="3200" dirty="0"/>
              <a:t> if</a:t>
            </a:r>
          </a:p>
          <a:p>
            <a:pPr lvl="1" eaLnBrk="1" hangingPunct="1"/>
            <a:r>
              <a:rPr lang="en-US" altLang="en-US" sz="2800" dirty="0"/>
              <a:t>Quantity demanded changes significantly as the result of the price change.</a:t>
            </a:r>
          </a:p>
          <a:p>
            <a:pPr lvl="1" eaLnBrk="1" hangingPunct="1"/>
            <a:r>
              <a:rPr lang="en-US" altLang="en-US" sz="2800" dirty="0"/>
              <a:t>Elastic = "</a:t>
            </a:r>
            <a:r>
              <a:rPr lang="en-US" altLang="ja-JP" sz="2800" dirty="0"/>
              <a:t>sensitive" or "responsive."</a:t>
            </a:r>
          </a:p>
          <a:p>
            <a:pPr eaLnBrk="1" hangingPunct="1"/>
            <a:endParaRPr lang="en-US" altLang="en-US" sz="3200" dirty="0"/>
          </a:p>
          <a:p>
            <a:pPr eaLnBrk="1" hangingPunct="1"/>
            <a:r>
              <a:rPr lang="en-US" altLang="en-US" sz="3200" dirty="0"/>
              <a:t>Demand is </a:t>
            </a:r>
            <a:r>
              <a:rPr lang="en-US" altLang="en-US" sz="3200" u="sng" dirty="0"/>
              <a:t>inelastic</a:t>
            </a:r>
            <a:r>
              <a:rPr lang="en-US" altLang="en-US" sz="3200" dirty="0"/>
              <a:t> if</a:t>
            </a:r>
          </a:p>
          <a:p>
            <a:pPr lvl="1" eaLnBrk="1" hangingPunct="1"/>
            <a:r>
              <a:rPr lang="en-US" altLang="en-US" sz="2800" dirty="0"/>
              <a:t>Quantity demanded changes a small amount as the result of the price change.</a:t>
            </a:r>
          </a:p>
          <a:p>
            <a:pPr lvl="1" eaLnBrk="1" hangingPunct="1"/>
            <a:r>
              <a:rPr lang="en-US" altLang="en-US" sz="2800" dirty="0"/>
              <a:t>Inelastic = </a:t>
            </a:r>
            <a:r>
              <a:rPr lang="en-US" altLang="ja-JP" sz="2800" dirty="0"/>
              <a:t>"insensitive" or "unresponsive."</a:t>
            </a:r>
            <a:endParaRPr lang="en-US" altLang="en-US" sz="2800" dirty="0"/>
          </a:p>
        </p:txBody>
      </p:sp>
      <p:pic>
        <p:nvPicPr>
          <p:cNvPr id="174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22272" b="14653"/>
          <a:stretch>
            <a:fillRect/>
          </a:stretch>
        </p:blipFill>
        <p:spPr bwMode="auto">
          <a:xfrm>
            <a:off x="6977065" y="3698875"/>
            <a:ext cx="2646363" cy="1112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775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arn(inVertical)">
                                      <p:cBhvr>
                                        <p:cTn id="7" dur="500"/>
                                        <p:tgtEl>
                                          <p:spTgt spid="2867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barn(inVertical)">
                                      <p:cBhvr>
                                        <p:cTn id="10" dur="500"/>
                                        <p:tgtEl>
                                          <p:spTgt spid="2867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8675">
                                            <p:txEl>
                                              <p:pRg st="5" end="5"/>
                                            </p:txEl>
                                          </p:spTgt>
                                        </p:tgtEl>
                                        <p:attrNameLst>
                                          <p:attrName>style.visibility</p:attrName>
                                        </p:attrNameLst>
                                      </p:cBhvr>
                                      <p:to>
                                        <p:strVal val="visible"/>
                                      </p:to>
                                    </p:set>
                                    <p:animEffect transition="in" filter="barn(inVertical)">
                                      <p:cBhvr>
                                        <p:cTn id="15" dur="500"/>
                                        <p:tgtEl>
                                          <p:spTgt spid="28675">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8675">
                                            <p:txEl>
                                              <p:pRg st="6" end="6"/>
                                            </p:txEl>
                                          </p:spTgt>
                                        </p:tgtEl>
                                        <p:attrNameLst>
                                          <p:attrName>style.visibility</p:attrName>
                                        </p:attrNameLst>
                                      </p:cBhvr>
                                      <p:to>
                                        <p:strVal val="visible"/>
                                      </p:to>
                                    </p:set>
                                    <p:animEffect transition="in" filter="barn(inVertical)">
                                      <p:cBhvr>
                                        <p:cTn id="18" dur="500"/>
                                        <p:tgtEl>
                                          <p:spTgt spid="286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47"/>
            <a:ext cx="8229600" cy="1527175"/>
          </a:xfrm>
        </p:spPr>
        <p:txBody>
          <a:bodyPr/>
          <a:lstStyle/>
          <a:p>
            <a:r>
              <a:rPr lang="en-US" altLang="en-US" dirty="0">
                <a:latin typeface="Cambria"/>
              </a:rPr>
              <a:t>Example</a:t>
            </a:r>
          </a:p>
        </p:txBody>
      </p:sp>
      <p:sp>
        <p:nvSpPr>
          <p:cNvPr id="3076" name="Content Placeholder 2"/>
          <p:cNvSpPr>
            <a:spLocks noGrp="1"/>
          </p:cNvSpPr>
          <p:nvPr>
            <p:ph idx="1"/>
          </p:nvPr>
        </p:nvSpPr>
        <p:spPr>
          <a:xfrm>
            <a:off x="1981200" y="3303588"/>
            <a:ext cx="8229600" cy="3149600"/>
          </a:xfrm>
        </p:spPr>
        <p:txBody>
          <a:bodyPr/>
          <a:lstStyle/>
          <a:p>
            <a:pPr eaLnBrk="1" hangingPunct="1"/>
            <a:r>
              <a:rPr lang="en-US" altLang="en-US" sz="2800" dirty="0"/>
              <a:t>What does the numerical result mean?</a:t>
            </a:r>
          </a:p>
          <a:p>
            <a:pPr lvl="1" eaLnBrk="1" hangingPunct="1"/>
            <a:r>
              <a:rPr lang="en-US" altLang="en-US" sz="2400" dirty="0"/>
              <a:t>In this case, the quantity demanded response was relatively small (compared to the price change).</a:t>
            </a:r>
          </a:p>
          <a:p>
            <a:pPr lvl="1" eaLnBrk="1" hangingPunct="1"/>
            <a:r>
              <a:rPr lang="en-US" altLang="en-US" sz="2400" dirty="0"/>
              <a:t>Demand is inelastic for parking.</a:t>
            </a:r>
          </a:p>
          <a:p>
            <a:pPr eaLnBrk="1" hangingPunct="1"/>
            <a:r>
              <a:rPr lang="en-US" altLang="en-US" sz="2800" dirty="0"/>
              <a:t>Why is it negative?</a:t>
            </a:r>
          </a:p>
          <a:p>
            <a:pPr lvl="1" eaLnBrk="1" hangingPunct="1"/>
            <a:r>
              <a:rPr lang="en-US" altLang="en-US" sz="2400" dirty="0"/>
              <a:t>There is an inverse relationship between price and quantity demanded.</a:t>
            </a:r>
          </a:p>
        </p:txBody>
      </p:sp>
      <p:graphicFrame>
        <p:nvGraphicFramePr>
          <p:cNvPr id="33795" name="Object 1"/>
          <p:cNvGraphicFramePr>
            <a:graphicFrameLocks noChangeAspect="1"/>
          </p:cNvGraphicFramePr>
          <p:nvPr>
            <p:extLst>
              <p:ext uri="{D42A27DB-BD31-4B8C-83A1-F6EECF244321}">
                <p14:modId xmlns:p14="http://schemas.microsoft.com/office/powerpoint/2010/main" val="2322381667"/>
              </p:ext>
            </p:extLst>
          </p:nvPr>
        </p:nvGraphicFramePr>
        <p:xfrm>
          <a:off x="2947988" y="1700213"/>
          <a:ext cx="6296025" cy="1462087"/>
        </p:xfrm>
        <a:graphic>
          <a:graphicData uri="http://schemas.openxmlformats.org/presentationml/2006/ole">
            <mc:AlternateContent xmlns:mc="http://schemas.openxmlformats.org/markup-compatibility/2006">
              <mc:Choice xmlns:v="urn:schemas-microsoft-com:vml" Requires="v">
                <p:oleObj spid="_x0000_s21647" name="Equation" r:id="rId4" imgW="1752600" imgH="419100" progId="Equation.DSMT4">
                  <p:embed/>
                </p:oleObj>
              </mc:Choice>
              <mc:Fallback>
                <p:oleObj name="Equation" r:id="rId4" imgW="1752600" imgH="419100" progId="Equation.DSMT4">
                  <p:embed/>
                  <p:pic>
                    <p:nvPicPr>
                      <p:cNvPr id="0" name=""/>
                      <p:cNvPicPr>
                        <a:picLocks noChangeAspect="1" noChangeArrowheads="1"/>
                      </p:cNvPicPr>
                      <p:nvPr/>
                    </p:nvPicPr>
                    <p:blipFill>
                      <a:blip r:embed="rId5"/>
                      <a:srcRect/>
                      <a:stretch>
                        <a:fillRect/>
                      </a:stretch>
                    </p:blipFill>
                    <p:spPr bwMode="auto">
                      <a:xfrm>
                        <a:off x="2947988" y="1700213"/>
                        <a:ext cx="6296025"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3679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animEffect transition="in" filter="barn(inVertical)">
                                      <p:cBhvr>
                                        <p:cTn id="7" dur="500"/>
                                        <p:tgtEl>
                                          <p:spTgt spid="3076">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6">
                                            <p:txEl>
                                              <p:pRg st="2" end="2"/>
                                            </p:txEl>
                                          </p:spTgt>
                                        </p:tgtEl>
                                        <p:attrNameLst>
                                          <p:attrName>style.visibility</p:attrName>
                                        </p:attrNameLst>
                                      </p:cBhvr>
                                      <p:to>
                                        <p:strVal val="visible"/>
                                      </p:to>
                                    </p:set>
                                    <p:animEffect transition="in" filter="barn(inVertical)">
                                      <p:cBhvr>
                                        <p:cTn id="10" dur="500"/>
                                        <p:tgtEl>
                                          <p:spTgt spid="3076">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6">
                                            <p:txEl>
                                              <p:pRg st="4" end="4"/>
                                            </p:txEl>
                                          </p:spTgt>
                                        </p:tgtEl>
                                        <p:attrNameLst>
                                          <p:attrName>style.visibility</p:attrName>
                                        </p:attrNameLst>
                                      </p:cBhvr>
                                      <p:to>
                                        <p:strVal val="visible"/>
                                      </p:to>
                                    </p:set>
                                    <p:animEffect transition="in" filter="barn(inVertical)">
                                      <p:cBhvr>
                                        <p:cTn id="15" dur="500"/>
                                        <p:tgtEl>
                                          <p:spTgt spid="30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5754</Words>
  <Application>Microsoft Macintosh PowerPoint</Application>
  <PresentationFormat>Widescreen</PresentationFormat>
  <Paragraphs>568</Paragraphs>
  <Slides>66</Slides>
  <Notes>64</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66</vt:i4>
      </vt:variant>
    </vt:vector>
  </HeadingPairs>
  <TitlesOfParts>
    <vt:vector size="74" baseType="lpstr">
      <vt:lpstr>Arial</vt:lpstr>
      <vt:lpstr>Calibri</vt:lpstr>
      <vt:lpstr>Cambria</vt:lpstr>
      <vt:lpstr>Helvetica Neue</vt:lpstr>
      <vt:lpstr>2_Office Theme</vt:lpstr>
      <vt:lpstr>1_Office Theme</vt:lpstr>
      <vt:lpstr>3_Office Theme</vt:lpstr>
      <vt:lpstr>Equation</vt:lpstr>
      <vt:lpstr>Economics</vt:lpstr>
      <vt:lpstr>Topics of Week #4</vt:lpstr>
      <vt:lpstr>Elasticity</vt:lpstr>
      <vt:lpstr>Price Elasticity of Demand</vt:lpstr>
      <vt:lpstr>Computing the Price Elasticity of Demand</vt:lpstr>
      <vt:lpstr>The Price Elasticity of Demand Formula</vt:lpstr>
      <vt:lpstr>Example</vt:lpstr>
      <vt:lpstr>Price Elasticity of Demand</vt:lpstr>
      <vt:lpstr>Example</vt:lpstr>
      <vt:lpstr>Midpoint Method</vt:lpstr>
      <vt:lpstr>Midpoint Method</vt:lpstr>
      <vt:lpstr>Midpoint Method</vt:lpstr>
      <vt:lpstr>Price Elasticity of Demand</vt:lpstr>
      <vt:lpstr>Price Elasticity of Demand</vt:lpstr>
      <vt:lpstr>Price Elasticity of Demand</vt:lpstr>
      <vt:lpstr>PowerPoint Presentation</vt:lpstr>
      <vt:lpstr>The Determinants of the  Price Elasticity of Demand</vt:lpstr>
      <vt:lpstr>The Determinants of the  Price Elasticity of Demand</vt:lpstr>
      <vt:lpstr>The Determinants of the  Price Elasticity of Demand</vt:lpstr>
      <vt:lpstr>The Determinants of the  Price Elasticity of Demand</vt:lpstr>
      <vt:lpstr>The Determinants of the  Price Elasticity of Demand</vt:lpstr>
      <vt:lpstr>Economics in Jingle All the Way </vt:lpstr>
      <vt:lpstr>Graphing Price Elasticity</vt:lpstr>
      <vt:lpstr>Graphing Price Elasticity</vt:lpstr>
      <vt:lpstr>Graphing Price Elasticity</vt:lpstr>
      <vt:lpstr>Graphing Price Elasticity</vt:lpstr>
      <vt:lpstr>Graphing Price Elasticity</vt:lpstr>
      <vt:lpstr>Remembering Elasticity</vt:lpstr>
      <vt:lpstr>Time, Elasticity, and Demand Curve</vt:lpstr>
      <vt:lpstr>Slope and Elasticity</vt:lpstr>
      <vt:lpstr>PowerPoint Presentation</vt:lpstr>
      <vt:lpstr>Price Elasticity of Demand and  Total Revenues</vt:lpstr>
      <vt:lpstr>PowerPoint Presentation</vt:lpstr>
      <vt:lpstr>Income Elasticity</vt:lpstr>
      <vt:lpstr>Income Elasticity</vt:lpstr>
      <vt:lpstr>Income Elasticity</vt:lpstr>
      <vt:lpstr>PowerPoint Presentation</vt:lpstr>
      <vt:lpstr>Practice What You Know Categorizing Goods</vt:lpstr>
      <vt:lpstr>Cross-Price Elasticity</vt:lpstr>
      <vt:lpstr>PowerPoint Presentation</vt:lpstr>
      <vt:lpstr>Price Elasticity of Supply</vt:lpstr>
      <vt:lpstr>Price Elasticity of Supply Determinants</vt:lpstr>
      <vt:lpstr>PowerPoint Presentation</vt:lpstr>
      <vt:lpstr>Price Elasticity of Supply Determinants</vt:lpstr>
      <vt:lpstr>PowerPoint Presentation</vt:lpstr>
      <vt:lpstr>Combining Supply and Demand</vt:lpstr>
      <vt:lpstr>PowerPoint Presentation</vt:lpstr>
      <vt:lpstr>Case Study: Drug Elasticity and Revenues</vt:lpstr>
      <vt:lpstr>Drug Elasticity and Revenues</vt:lpstr>
      <vt:lpstr>Drug Elasticity and Revenues</vt:lpstr>
      <vt:lpstr>Drug Elasticity and Revenues</vt:lpstr>
      <vt:lpstr>Drug Elasticity and Revenues</vt:lpstr>
      <vt:lpstr>Drug Elasticity and Revenues</vt:lpstr>
      <vt:lpstr>Drug Elasticity and Revenues</vt:lpstr>
      <vt:lpstr>Drug Elasticity and Revenues</vt:lpstr>
      <vt:lpstr>Conclusion</vt:lpstr>
      <vt:lpstr>Summary</vt:lpstr>
      <vt:lpstr>Summary</vt:lpstr>
      <vt:lpstr>Summary</vt:lpstr>
      <vt:lpstr>Summary</vt:lpstr>
      <vt:lpstr>Practice What You Know</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110</cp:revision>
  <dcterms:created xsi:type="dcterms:W3CDTF">2014-08-09T22:27:57Z</dcterms:created>
  <dcterms:modified xsi:type="dcterms:W3CDTF">2020-07-30T12:19:41Z</dcterms:modified>
</cp:coreProperties>
</file>